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63" r:id="rId2"/>
    <p:sldId id="264" r:id="rId3"/>
    <p:sldId id="259" r:id="rId4"/>
    <p:sldId id="282" r:id="rId5"/>
    <p:sldId id="283" r:id="rId6"/>
    <p:sldId id="284" r:id="rId7"/>
    <p:sldId id="285" r:id="rId8"/>
    <p:sldId id="286" r:id="rId9"/>
    <p:sldId id="287" r:id="rId10"/>
    <p:sldId id="311" r:id="rId11"/>
    <p:sldId id="313" r:id="rId12"/>
    <p:sldId id="315" r:id="rId13"/>
    <p:sldId id="293" r:id="rId14"/>
    <p:sldId id="298" r:id="rId15"/>
    <p:sldId id="299" r:id="rId16"/>
    <p:sldId id="300" r:id="rId17"/>
    <p:sldId id="297" r:id="rId18"/>
    <p:sldId id="327" r:id="rId19"/>
    <p:sldId id="320" r:id="rId20"/>
    <p:sldId id="323" r:id="rId21"/>
    <p:sldId id="296" r:id="rId22"/>
    <p:sldId id="321" r:id="rId23"/>
    <p:sldId id="322" r:id="rId24"/>
    <p:sldId id="301" r:id="rId25"/>
    <p:sldId id="324" r:id="rId26"/>
    <p:sldId id="325" r:id="rId27"/>
    <p:sldId id="326" r:id="rId28"/>
    <p:sldId id="309" r:id="rId29"/>
    <p:sldId id="310" r:id="rId30"/>
    <p:sldId id="328" r:id="rId31"/>
    <p:sldId id="329" r:id="rId32"/>
    <p:sldId id="330" r:id="rId33"/>
    <p:sldId id="331" r:id="rId34"/>
    <p:sldId id="308" r:id="rId35"/>
    <p:sldId id="332" r:id="rId36"/>
    <p:sldId id="334" r:id="rId37"/>
    <p:sldId id="305" r:id="rId38"/>
    <p:sldId id="302" r:id="rId39"/>
    <p:sldId id="303" r:id="rId40"/>
    <p:sldId id="304" r:id="rId41"/>
    <p:sldId id="269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22F"/>
    <a:srgbClr val="FCB504"/>
    <a:srgbClr val="FFB329"/>
    <a:srgbClr val="FDC539"/>
    <a:srgbClr val="FDA467"/>
    <a:srgbClr val="FD827F"/>
    <a:srgbClr val="FFE2DD"/>
    <a:srgbClr val="C58585"/>
    <a:srgbClr val="FFE7E3"/>
    <a:srgbClr val="65273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7239" autoAdjust="0"/>
  </p:normalViewPr>
  <p:slideViewPr>
    <p:cSldViewPr snapToGrid="0">
      <p:cViewPr>
        <p:scale>
          <a:sx n="66" d="100"/>
          <a:sy n="66" d="100"/>
        </p:scale>
        <p:origin x="-1330" y="-5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436CBA0A-9EEA-4DEB-B3BF-7032B1A1A9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9D8616D6-B96B-49A1-94E2-90B5018D52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9CD90-B84F-40F6-93C7-89B7C0D78BE1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ECE5E359-3A2E-4530-AE61-BED6848314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BF2AE053-6822-43FF-BD6C-B856D99DCE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61DBC-E287-4AB7-A723-AD76C078CA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2154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>
</file>

<file path=ppt/media/image28.tif>
</file>

<file path=ppt/media/image29.tif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F04E3-6C26-4191-AAB5-BF2FB635262A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E7CD2-DEEA-4D3C-904E-E8B8FAE869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96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E7CD2-DEEA-4D3C-904E-E8B8FAE869A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375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E7CD2-DEEA-4D3C-904E-E8B8FAE869A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375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E7CD2-DEEA-4D3C-904E-E8B8FAE869A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375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E91096F-3BDC-4700-ADB4-15FD1BCEC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BC583E4F-3FF8-43C9-9FC7-5D4AF27F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4C92B07-7037-40A3-B644-60C57BE8F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213888B-10B3-4C2D-9609-AADC06C38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8FBA48C-D623-48EB-973B-FF59AC35A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1331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1208618-BEAE-4C02-BECD-2FC9C996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64C3600E-4B44-4B80-8B23-A72D56A24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826C80BC-F02B-43D0-9055-9664B526F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92AC4C9-E3A0-49FF-B531-A6D634483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38510C10-D4F9-42A2-971F-D5CE3D75F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F01A849-5B2D-48CF-8760-75A097AB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78730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1B8E4D9-4BA3-4B19-AB0C-2C68EB3F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7A123FD-A3E4-44FE-9582-F91A9A67F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453D8E1-9F74-47E8-AC3F-42F9F7CC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8E8622A-1481-44C8-A2F3-46FC414A5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83FDA3D-E785-454A-91AC-AD248974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01465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66234D34-71EB-4521-9EBC-3ACCAA91E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2D81B46F-F8D5-4E97-92EF-B6CF2302A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6FC5495-EACB-4E0A-B60E-04A98AA0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50F16C8E-DB8A-4532-87AE-068630F5F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83DD780-E067-400C-9EB6-1A289972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83403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1959146-E215-4077-8BB5-400D9047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84A1B71-C8F5-404C-AB6F-420673A31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12F2033-1ECB-4B0E-9F02-53A98C3C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A06123B-8136-4A78-948F-F280DAE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29A16C4-09A9-436F-A877-200E8D567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88588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4D8776D-FA7D-49FC-A87C-DB237B42B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6D80AB9-E996-4320-A5CE-24FA0E5DF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C3BD8C4-5E4F-47A2-9C6F-DCDBC28DA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0526642-1055-4006-ABB1-680526A83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FAAEBE3-F31F-465E-A361-5C2DDA0D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03052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FF3B8E6-9A5D-4BA1-9E8F-02395B42A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E4F42AB-5C54-4C7A-A819-36FCF3263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302F60D-6AC7-4445-8250-B1A4EF2C7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23A5C45D-D932-40B1-9F26-4F363E4E3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12F6A09F-8301-4993-ADE7-AC7BC3359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C3C658D-9D61-4FC4-8BED-AAF450EB5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6805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E4EA505-2925-42F1-8E9A-3C6C1E353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E6255E6E-6CA4-4028-8AE8-DC5A23EF3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C8290D28-B7A1-45CB-9085-A82310CA4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C1B5C1D3-779D-4E37-8541-D1A9DB798E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40ED9B5-4F5B-4611-AABD-BFE2742E0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97D98202-A188-4312-AE65-FB92B046A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26CB7A18-E8E1-4912-AFE6-8758AAD8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7D24E2F2-6F6A-45C3-B977-C62EEB4D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43334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4F48DC2-CB63-477D-9946-4BB28ADB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92EE9234-88DF-4B6E-A2F7-DDEEC3CD3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DC200AE9-D6FC-4F22-8DFD-DFDF2E914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245B4BB6-6E6B-44C9-9802-80E82A5E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5775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기본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2050E2B3-9341-4FF5-80FE-D2B56CC8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7250" y="6356350"/>
            <a:ext cx="2743200" cy="365125"/>
          </a:xfrm>
        </p:spPr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9B4D8F5B-CB93-4CF4-90DA-6EB467C3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2078" y="6356351"/>
            <a:ext cx="1239082" cy="365124"/>
          </a:xfrm>
        </p:spPr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AAACC92-BC21-478A-97BD-5875C3AC1756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BEF2DED1-3FBB-43A6-A52E-ACDF6069E074}"/>
              </a:ext>
            </a:extLst>
          </p:cNvPr>
          <p:cNvCxnSpPr/>
          <p:nvPr userDrawn="1"/>
        </p:nvCxnSpPr>
        <p:spPr>
          <a:xfrm>
            <a:off x="1302026" y="1351722"/>
            <a:ext cx="108899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="" xmlns:a16="http://schemas.microsoft.com/office/drawing/2014/main" id="{C957B4D0-F13F-449E-A5C2-0B3314C5595F}"/>
              </a:ext>
            </a:extLst>
          </p:cNvPr>
          <p:cNvCxnSpPr/>
          <p:nvPr userDrawn="1"/>
        </p:nvCxnSpPr>
        <p:spPr>
          <a:xfrm>
            <a:off x="1302026" y="6513444"/>
            <a:ext cx="108899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47228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2050E2B3-9341-4FF5-80FE-D2B56CC8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694B05E-1BC7-40B2-A725-2FAA4EEBA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9B4D8F5B-CB93-4CF4-90DA-6EB467C3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79969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9538507-1D45-4BDF-9F0C-4F5C9A077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3B09135-E271-42FB-BF34-7ACCC88F7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FC18AEFB-2470-42F8-987E-5E8A8D48A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0EADB26-872C-4128-929D-3DBDE39B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775FDB5-ADEC-4794-92CB-59EC8E254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DEF810A2-5470-4CF5-B073-26DF3EBB9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17337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601F9421-52C2-4DA9-B844-603C23787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201540F-ABEA-45E9-8A3C-C639B8EC9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F773A7B-17A8-46AB-AF6E-ED25533243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ppleSDGothicNeoB00" panose="02000503000000000000" pitchFamily="2" charset="-127"/>
              </a:defRPr>
            </a:lvl1pPr>
          </a:lstStyle>
          <a:p>
            <a:fld id="{B0A5BFFC-6E38-4327-9253-4ABE19E982ED}" type="datetimeFigureOut">
              <a:rPr lang="ko-KR" altLang="en-US" smtClean="0"/>
              <a:pPr/>
              <a:t>2022-06-20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61C929B-F961-4C8D-9436-5FCED581A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ppleSDGothicNeoB00" panose="02000503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433DEFC-38BC-4783-9608-D539A73C7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ppleSDGothicNeoB00" panose="02000503000000000000" pitchFamily="2" charset="-127"/>
              </a:defRPr>
            </a:lvl1pPr>
          </a:lstStyle>
          <a:p>
            <a:fld id="{1244DC5C-9A4D-494E-9CC6-6C392EA780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284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ppleSDGothicNeoB00" panose="02000503000000000000" pitchFamily="2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pleSDGothicNeoB00" panose="02000503000000000000" pitchFamily="2" charset="-127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pleSDGothicNeoB00" panose="02000503000000000000" pitchFamily="2" charset="-127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pleSDGothicNeoB00" panose="02000503000000000000" pitchFamily="2" charset="-127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pleSDGothicNeoB00" panose="02000503000000000000" pitchFamily="2" charset="-127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pleSDGothicNeoB00" panose="02000503000000000000" pitchFamily="2" charset="-127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"/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B07F5354-40A2-4C19-AEAE-CA62D7127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" y="1451"/>
            <a:ext cx="12188203" cy="685509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A2C5C0-4008-46A8-84E9-96CCA2D01FF5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E64190EC-D9A5-44FB-A5AE-FE406EE96D6E}"/>
              </a:ext>
            </a:extLst>
          </p:cNvPr>
          <p:cNvSpPr/>
          <p:nvPr/>
        </p:nvSpPr>
        <p:spPr>
          <a:xfrm>
            <a:off x="680720" y="1971040"/>
            <a:ext cx="6299200" cy="4074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AC03F7E-0B3D-4394-978E-47741669A56C}"/>
              </a:ext>
            </a:extLst>
          </p:cNvPr>
          <p:cNvSpPr txBox="1"/>
          <p:nvPr/>
        </p:nvSpPr>
        <p:spPr>
          <a:xfrm>
            <a:off x="996221" y="2478070"/>
            <a:ext cx="56012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오프라인 미니프로젝트 </a:t>
            </a:r>
            <a:r>
              <a:rPr lang="en-US" altLang="ko-KR" sz="4000" b="1" dirty="0" smtClean="0">
                <a:solidFill>
                  <a:schemeClr val="accent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4000" b="1" dirty="0" smtClean="0">
                <a:solidFill>
                  <a:schemeClr val="accent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조</a:t>
            </a:r>
            <a:endParaRPr lang="ko-KR" altLang="en-US" sz="4000" b="1" dirty="0">
              <a:solidFill>
                <a:schemeClr val="accent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15DBC46-C039-4AAA-877F-A0184800EEB3}"/>
              </a:ext>
            </a:extLst>
          </p:cNvPr>
          <p:cNvSpPr txBox="1"/>
          <p:nvPr/>
        </p:nvSpPr>
        <p:spPr>
          <a:xfrm>
            <a:off x="1003262" y="3450879"/>
            <a:ext cx="56541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시스템 품질 변화로 인한 </a:t>
            </a:r>
            <a:endParaRPr lang="en-US" altLang="ko-KR" sz="4400" dirty="0" smtClean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44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사용자 </a:t>
            </a:r>
            <a:r>
              <a:rPr lang="ko-KR" altLang="en-US" sz="44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불편 </a:t>
            </a:r>
            <a:r>
              <a:rPr lang="ko-KR" altLang="en-US" sz="44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예지</a:t>
            </a:r>
            <a:endParaRPr lang="en-US" altLang="ko-KR" sz="4400" dirty="0" smtClean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44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AI </a:t>
            </a:r>
            <a:r>
              <a:rPr lang="ko-KR" altLang="en-US" sz="44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경진대회</a:t>
            </a:r>
            <a:r>
              <a:rPr lang="en-US" altLang="ko-KR" sz="44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(LG)</a:t>
            </a:r>
            <a:endParaRPr lang="ko-KR" altLang="en-US" sz="44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E2480EC-B315-4997-AE8E-C9BC42BBFE0D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875186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395012" y="1516284"/>
            <a:ext cx="5330142" cy="46281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TextBox 3"/>
          <p:cNvSpPr txBox="1"/>
          <p:nvPr/>
        </p:nvSpPr>
        <p:spPr>
          <a:xfrm>
            <a:off x="1498599" y="460012"/>
            <a:ext cx="3580499" cy="994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>
                <a:latin typeface="AppleSDGothicNeoB00"/>
                <a:ea typeface="AppleSDGothicNeoB00"/>
                <a:cs typeface="AppleSDGothicNeoB00"/>
                <a:sym typeface="AppleSDGothicNeoB00"/>
              </a:rPr>
              <a:t>err_data_set</a:t>
            </a:r>
            <a:r>
              <a:rPr dirty="0">
                <a:latin typeface="AppleSDGothicNeoB00"/>
                <a:ea typeface="AppleSDGothicNeoB00"/>
                <a:cs typeface="AppleSDGothicNeoB00"/>
                <a:sym typeface="AppleSDGothicNeoB00"/>
              </a:rPr>
              <a:t> </a:t>
            </a:r>
            <a:r>
              <a:rPr dirty="0"/>
              <a:t> </a:t>
            </a:r>
          </a:p>
        </p:txBody>
      </p:sp>
      <p:sp>
        <p:nvSpPr>
          <p:cNvPr id="152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53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54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55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56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grpSp>
        <p:nvGrpSpPr>
          <p:cNvPr id="159" name="그룹 15"/>
          <p:cNvGrpSpPr/>
          <p:nvPr/>
        </p:nvGrpSpPr>
        <p:grpSpPr>
          <a:xfrm>
            <a:off x="645093" y="1778373"/>
            <a:ext cx="5430067" cy="4905790"/>
            <a:chOff x="20166" y="0"/>
            <a:chExt cx="5430065" cy="4905789"/>
          </a:xfrm>
        </p:grpSpPr>
        <p:sp>
          <p:nvSpPr>
            <p:cNvPr id="157" name="TextBox 14"/>
            <p:cNvSpPr/>
            <p:nvPr/>
          </p:nvSpPr>
          <p:spPr>
            <a:xfrm>
              <a:off x="2735199" y="363578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ctr">
                <a:defRPr sz="30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r>
                <a:rPr sz="2400" dirty="0"/>
                <a:t>6개의</a:t>
              </a:r>
              <a:r>
                <a:rPr dirty="0"/>
                <a:t> </a:t>
              </a:r>
              <a:r>
                <a:rPr sz="2200" dirty="0"/>
                <a:t>columns, 약 </a:t>
              </a:r>
              <a:r>
                <a:rPr sz="2400" dirty="0"/>
                <a:t>1654만개의 </a:t>
              </a:r>
              <a:r>
                <a:rPr sz="2200" dirty="0"/>
                <a:t>rows </a:t>
              </a:r>
              <a:r>
                <a:rPr sz="2200" dirty="0" err="1"/>
                <a:t>데이터</a:t>
              </a:r>
              <a:r>
                <a:rPr sz="2200" dirty="0"/>
                <a:t>.</a:t>
              </a:r>
              <a:r>
                <a:rPr dirty="0"/>
                <a:t> </a:t>
              </a:r>
            </a:p>
          </p:txBody>
        </p:sp>
        <p:pic>
          <p:nvPicPr>
            <p:cNvPr id="158" name="이미지" descr="이미지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0166" y="0"/>
              <a:ext cx="5430067" cy="35191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0" name="각 columns의 의미"/>
          <p:cNvSpPr txBox="1"/>
          <p:nvPr/>
        </p:nvSpPr>
        <p:spPr>
          <a:xfrm>
            <a:off x="6686854" y="-792512"/>
            <a:ext cx="2742413" cy="530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dirty="0"/>
              <a:t>각 </a:t>
            </a:r>
            <a:r>
              <a:rPr dirty="0" err="1"/>
              <a:t>columns의</a:t>
            </a:r>
            <a:r>
              <a:rPr dirty="0"/>
              <a:t> </a:t>
            </a:r>
            <a:r>
              <a:rPr dirty="0" err="1"/>
              <a:t>의미</a:t>
            </a:r>
            <a:endParaRPr dirty="0"/>
          </a:p>
        </p:txBody>
      </p:sp>
      <p:sp>
        <p:nvSpPr>
          <p:cNvPr id="161" name="fwver : 에러가 발생한 펌웨어 버전. (object)"/>
          <p:cNvSpPr txBox="1"/>
          <p:nvPr/>
        </p:nvSpPr>
        <p:spPr>
          <a:xfrm>
            <a:off x="6470409" y="4354393"/>
            <a:ext cx="4606387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pPr>
              <a:defRPr sz="1800"/>
            </a:pPr>
            <a:r>
              <a:rPr sz="2000" dirty="0" err="1"/>
              <a:t>fwver</a:t>
            </a:r>
            <a:r>
              <a:rPr sz="2000" dirty="0"/>
              <a:t> : </a:t>
            </a:r>
            <a:r>
              <a:rPr sz="2000" dirty="0" err="1"/>
              <a:t>에러가</a:t>
            </a:r>
            <a:r>
              <a:rPr sz="2000" dirty="0"/>
              <a:t> </a:t>
            </a:r>
            <a:r>
              <a:rPr sz="2000" dirty="0" err="1"/>
              <a:t>발생한</a:t>
            </a:r>
            <a:r>
              <a:rPr sz="2000" dirty="0"/>
              <a:t> </a:t>
            </a:r>
            <a:r>
              <a:rPr sz="2000" dirty="0" err="1"/>
              <a:t>펌웨어</a:t>
            </a:r>
            <a:r>
              <a:rPr sz="2000" dirty="0"/>
              <a:t> </a:t>
            </a:r>
            <a:r>
              <a:rPr sz="2000" dirty="0" err="1"/>
              <a:t>버전</a:t>
            </a:r>
            <a:r>
              <a:rPr sz="2000" dirty="0"/>
              <a:t>. (object)</a:t>
            </a:r>
          </a:p>
        </p:txBody>
      </p:sp>
      <p:sp>
        <p:nvSpPr>
          <p:cNvPr id="162" name="model_nm : 에러가 발생한 모델명. (object)"/>
          <p:cNvSpPr txBox="1"/>
          <p:nvPr/>
        </p:nvSpPr>
        <p:spPr>
          <a:xfrm>
            <a:off x="6458692" y="3830378"/>
            <a:ext cx="460318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 err="1"/>
              <a:t>model_nm</a:t>
            </a:r>
            <a:r>
              <a:rPr sz="2000" dirty="0"/>
              <a:t> : </a:t>
            </a:r>
            <a:r>
              <a:rPr sz="2000" dirty="0" err="1"/>
              <a:t>에러가</a:t>
            </a:r>
            <a:r>
              <a:rPr sz="2000" dirty="0"/>
              <a:t> </a:t>
            </a:r>
            <a:r>
              <a:rPr sz="2000" dirty="0" err="1"/>
              <a:t>발생한</a:t>
            </a:r>
            <a:r>
              <a:rPr sz="2000" dirty="0"/>
              <a:t> </a:t>
            </a:r>
            <a:r>
              <a:rPr sz="2000" dirty="0" err="1"/>
              <a:t>모델명</a:t>
            </a:r>
            <a:r>
              <a:rPr sz="2000" dirty="0"/>
              <a:t>. (object)</a:t>
            </a:r>
          </a:p>
        </p:txBody>
      </p:sp>
      <p:sp>
        <p:nvSpPr>
          <p:cNvPr id="163" name="time : 에러가 발생한 시간 . (int64)"/>
          <p:cNvSpPr txBox="1"/>
          <p:nvPr/>
        </p:nvSpPr>
        <p:spPr>
          <a:xfrm>
            <a:off x="6469792" y="3308429"/>
            <a:ext cx="3697485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/>
              <a:t>time : </a:t>
            </a:r>
            <a:r>
              <a:rPr sz="2000" dirty="0" err="1"/>
              <a:t>에러가</a:t>
            </a:r>
            <a:r>
              <a:rPr sz="2000" dirty="0"/>
              <a:t> </a:t>
            </a:r>
            <a:r>
              <a:rPr sz="2000" dirty="0" err="1"/>
              <a:t>발생한</a:t>
            </a:r>
            <a:r>
              <a:rPr sz="2000" dirty="0"/>
              <a:t> </a:t>
            </a:r>
            <a:r>
              <a:rPr sz="2000" dirty="0" err="1"/>
              <a:t>시간</a:t>
            </a:r>
            <a:r>
              <a:rPr sz="2000" dirty="0"/>
              <a:t> . (int64)</a:t>
            </a:r>
          </a:p>
        </p:txBody>
      </p:sp>
      <p:sp>
        <p:nvSpPr>
          <p:cNvPr id="164" name="user_id :  사용자의 고유 ID 번호 5자리. (int64)"/>
          <p:cNvSpPr txBox="1"/>
          <p:nvPr/>
        </p:nvSpPr>
        <p:spPr>
          <a:xfrm>
            <a:off x="6456731" y="2799180"/>
            <a:ext cx="500232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 err="1"/>
              <a:t>user_id</a:t>
            </a:r>
            <a:r>
              <a:rPr sz="2000" dirty="0"/>
              <a:t> :  </a:t>
            </a:r>
            <a:r>
              <a:rPr sz="2000" dirty="0" err="1"/>
              <a:t>사용자의</a:t>
            </a:r>
            <a:r>
              <a:rPr sz="2000" dirty="0"/>
              <a:t> </a:t>
            </a:r>
            <a:r>
              <a:rPr sz="2000" dirty="0" err="1"/>
              <a:t>고유</a:t>
            </a:r>
            <a:r>
              <a:rPr sz="2000" dirty="0"/>
              <a:t> ID </a:t>
            </a:r>
            <a:r>
              <a:rPr sz="2000" dirty="0" err="1"/>
              <a:t>번호</a:t>
            </a:r>
            <a:r>
              <a:rPr sz="2000" dirty="0"/>
              <a:t> 5자리. (int64) </a:t>
            </a:r>
          </a:p>
        </p:txBody>
      </p:sp>
      <p:sp>
        <p:nvSpPr>
          <p:cNvPr id="165" name="errtype : 에러 분류. ( 에러타입, int64)"/>
          <p:cNvSpPr txBox="1"/>
          <p:nvPr/>
        </p:nvSpPr>
        <p:spPr>
          <a:xfrm>
            <a:off x="6457328" y="4853007"/>
            <a:ext cx="409022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 err="1"/>
              <a:t>errtype</a:t>
            </a:r>
            <a:r>
              <a:rPr sz="2000" dirty="0"/>
              <a:t> : </a:t>
            </a:r>
            <a:r>
              <a:rPr sz="2000" dirty="0" err="1"/>
              <a:t>에러</a:t>
            </a:r>
            <a:r>
              <a:rPr sz="2000" dirty="0"/>
              <a:t> </a:t>
            </a:r>
            <a:r>
              <a:rPr sz="2000" dirty="0" err="1"/>
              <a:t>분류</a:t>
            </a:r>
            <a:r>
              <a:rPr sz="2000" dirty="0"/>
              <a:t>. ( </a:t>
            </a:r>
            <a:r>
              <a:rPr sz="2000" dirty="0" err="1"/>
              <a:t>에러타입</a:t>
            </a:r>
            <a:r>
              <a:rPr sz="2000" dirty="0"/>
              <a:t>, int64)</a:t>
            </a:r>
          </a:p>
        </p:txBody>
      </p:sp>
      <p:sp>
        <p:nvSpPr>
          <p:cNvPr id="166" name="errcode : 어떤 에러가 발생하였는지.…"/>
          <p:cNvSpPr txBox="1"/>
          <p:nvPr/>
        </p:nvSpPr>
        <p:spPr>
          <a:xfrm>
            <a:off x="6457327" y="5374956"/>
            <a:ext cx="5140505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sz="2000" dirty="0"/>
          </a:p>
        </p:txBody>
      </p:sp>
      <p:sp>
        <p:nvSpPr>
          <p:cNvPr id="20" name="err Data는?…"/>
          <p:cNvSpPr txBox="1"/>
          <p:nvPr/>
        </p:nvSpPr>
        <p:spPr>
          <a:xfrm>
            <a:off x="6458692" y="1291172"/>
            <a:ext cx="4988651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sz="2000" dirty="0"/>
          </a:p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/>
              <a:t>사람들이</a:t>
            </a:r>
            <a:r>
              <a:rPr sz="2000" dirty="0"/>
              <a:t> </a:t>
            </a:r>
            <a:r>
              <a:rPr sz="2000" dirty="0" err="1"/>
              <a:t>에러를</a:t>
            </a:r>
            <a:r>
              <a:rPr sz="2000" dirty="0"/>
              <a:t> </a:t>
            </a:r>
            <a:r>
              <a:rPr sz="2000" dirty="0" err="1"/>
              <a:t>접한</a:t>
            </a:r>
            <a:r>
              <a:rPr sz="2000" dirty="0"/>
              <a:t> </a:t>
            </a:r>
            <a:r>
              <a:rPr sz="2000" dirty="0" err="1"/>
              <a:t>시간을</a:t>
            </a:r>
            <a:r>
              <a:rPr sz="2000" dirty="0"/>
              <a:t> </a:t>
            </a:r>
            <a:r>
              <a:rPr sz="2000" dirty="0" err="1"/>
              <a:t>기준으로</a:t>
            </a:r>
            <a:r>
              <a:rPr sz="2000" dirty="0"/>
              <a:t> </a:t>
            </a:r>
          </a:p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/>
              <a:t>어떤</a:t>
            </a:r>
            <a:r>
              <a:rPr sz="2000" dirty="0"/>
              <a:t> Model &amp; </a:t>
            </a:r>
            <a:r>
              <a:rPr sz="2000" dirty="0" err="1"/>
              <a:t>Fwver을</a:t>
            </a:r>
            <a:r>
              <a:rPr sz="2000" dirty="0"/>
              <a:t> </a:t>
            </a:r>
            <a:r>
              <a:rPr sz="2000" dirty="0" err="1"/>
              <a:t>사용하고</a:t>
            </a:r>
            <a:r>
              <a:rPr sz="2000" dirty="0"/>
              <a:t>, </a:t>
            </a:r>
            <a:r>
              <a:rPr sz="2000" dirty="0" err="1" smtClean="0"/>
              <a:t>접한</a:t>
            </a:r>
            <a:r>
              <a:rPr sz="2000" dirty="0" smtClean="0"/>
              <a:t> </a:t>
            </a:r>
            <a:r>
              <a:rPr sz="2000" dirty="0" err="1"/>
              <a:t>Errtype</a:t>
            </a:r>
            <a:r>
              <a:rPr sz="2000" dirty="0"/>
              <a:t> &amp; </a:t>
            </a:r>
            <a:r>
              <a:rPr sz="2000" dirty="0" err="1"/>
              <a:t>Errcode는</a:t>
            </a:r>
            <a:r>
              <a:rPr sz="2000" dirty="0"/>
              <a:t> </a:t>
            </a:r>
            <a:r>
              <a:rPr sz="2000" dirty="0" err="1"/>
              <a:t>무엇인지</a:t>
            </a:r>
            <a:r>
              <a:rPr sz="2000" dirty="0"/>
              <a:t> </a:t>
            </a:r>
            <a:r>
              <a:rPr sz="2000" dirty="0" err="1" smtClean="0"/>
              <a:t>알려주는</a:t>
            </a:r>
            <a:r>
              <a:rPr sz="2000" dirty="0" smtClean="0"/>
              <a:t> </a:t>
            </a:r>
            <a:r>
              <a:rPr sz="2000" dirty="0" err="1"/>
              <a:t>데이터</a:t>
            </a:r>
            <a:r>
              <a:rPr sz="2000" dirty="0"/>
              <a:t>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95012" y="5306327"/>
            <a:ext cx="572159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errcode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어떤 에러가 발생하였는지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에러코드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object)</a:t>
            </a:r>
          </a:p>
          <a:p>
            <a:endParaRPr lang="ko-KR" altLang="en-US" sz="2000" dirty="0" smtClean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465496" y="203199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2473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소개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531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395012" y="1516284"/>
            <a:ext cx="5330142" cy="46281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TextBox 3"/>
          <p:cNvSpPr txBox="1"/>
          <p:nvPr/>
        </p:nvSpPr>
        <p:spPr>
          <a:xfrm>
            <a:off x="1498599" y="471587"/>
            <a:ext cx="5103508" cy="994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>
                <a:latin typeface="AppleSDGothicNeoB00"/>
                <a:ea typeface="AppleSDGothicNeoB00"/>
                <a:cs typeface="AppleSDGothicNeoB00"/>
                <a:sym typeface="AppleSDGothicNeoB00"/>
              </a:rPr>
              <a:t>problem_data_set</a:t>
            </a:r>
            <a:r>
              <a:rPr dirty="0">
                <a:latin typeface="AppleSDGothicNeoB00"/>
                <a:ea typeface="AppleSDGothicNeoB00"/>
                <a:cs typeface="AppleSDGothicNeoB00"/>
                <a:sym typeface="AppleSDGothicNeoB00"/>
              </a:rPr>
              <a:t> </a:t>
            </a:r>
            <a:r>
              <a:rPr dirty="0"/>
              <a:t> </a:t>
            </a:r>
          </a:p>
        </p:txBody>
      </p:sp>
      <p:sp>
        <p:nvSpPr>
          <p:cNvPr id="179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0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1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2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3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4" name="그룹 15"/>
          <p:cNvSpPr/>
          <p:nvPr/>
        </p:nvSpPr>
        <p:spPr>
          <a:xfrm>
            <a:off x="3627796" y="5754545"/>
            <a:ext cx="1270001" cy="1270001"/>
          </a:xfrm>
          <a:prstGeom prst="line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30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100"/>
              <a:t>22</a:t>
            </a:r>
            <a:r>
              <a:t> </a:t>
            </a:r>
            <a:r>
              <a:rPr sz="2400"/>
              <a:t>2개의 </a:t>
            </a:r>
            <a:r>
              <a:rPr sz="2200"/>
              <a:t>columns, 5429</a:t>
            </a:r>
            <a:r>
              <a:rPr sz="2400"/>
              <a:t>개의 </a:t>
            </a:r>
            <a:r>
              <a:rPr sz="2200"/>
              <a:t>rows 데이터.</a:t>
            </a:r>
            <a:r>
              <a:t> </a:t>
            </a:r>
          </a:p>
        </p:txBody>
      </p:sp>
      <p:pic>
        <p:nvPicPr>
          <p:cNvPr id="185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6968" y="1572285"/>
            <a:ext cx="3668890" cy="4076545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time : 유저가 불만을 제기한 시간. (int64)"/>
          <p:cNvSpPr txBox="1"/>
          <p:nvPr/>
        </p:nvSpPr>
        <p:spPr>
          <a:xfrm>
            <a:off x="6434031" y="5038583"/>
            <a:ext cx="4762857" cy="459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dirty="0"/>
              <a:t>time : </a:t>
            </a:r>
            <a:r>
              <a:rPr dirty="0" err="1"/>
              <a:t>유저가</a:t>
            </a:r>
            <a:r>
              <a:rPr dirty="0"/>
              <a:t> </a:t>
            </a:r>
            <a:r>
              <a:rPr dirty="0" err="1"/>
              <a:t>불만을</a:t>
            </a:r>
            <a:r>
              <a:rPr dirty="0"/>
              <a:t> </a:t>
            </a:r>
            <a:r>
              <a:rPr dirty="0" err="1"/>
              <a:t>제기한</a:t>
            </a:r>
            <a:r>
              <a:rPr dirty="0"/>
              <a:t> </a:t>
            </a:r>
            <a:r>
              <a:rPr dirty="0" err="1"/>
              <a:t>시간</a:t>
            </a:r>
            <a:r>
              <a:rPr dirty="0"/>
              <a:t>. (int64)</a:t>
            </a:r>
          </a:p>
        </p:txBody>
      </p:sp>
      <p:sp>
        <p:nvSpPr>
          <p:cNvPr id="188" name="user_id :  불만을 제기한 유저 id. (int64)"/>
          <p:cNvSpPr txBox="1"/>
          <p:nvPr/>
        </p:nvSpPr>
        <p:spPr>
          <a:xfrm>
            <a:off x="6420970" y="4157741"/>
            <a:ext cx="4648861" cy="459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t>user_id :  불만을 제기한 유저 id. (int64)</a:t>
            </a:r>
          </a:p>
        </p:txBody>
      </p:sp>
      <p:sp>
        <p:nvSpPr>
          <p:cNvPr id="15" name="problem data는?…"/>
          <p:cNvSpPr txBox="1"/>
          <p:nvPr/>
        </p:nvSpPr>
        <p:spPr>
          <a:xfrm>
            <a:off x="6465974" y="1682629"/>
            <a:ext cx="6907720" cy="2554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/>
              <a:t>problem </a:t>
            </a:r>
            <a:r>
              <a:rPr sz="2000" dirty="0" err="1"/>
              <a:t>data</a:t>
            </a:r>
            <a:r>
              <a:rPr sz="2000" dirty="0" err="1"/>
              <a:t>는</a:t>
            </a:r>
            <a:r>
              <a:rPr sz="2000" dirty="0"/>
              <a:t>? </a:t>
            </a:r>
          </a:p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sz="2000" dirty="0"/>
          </a:p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/>
              <a:t>전체</a:t>
            </a:r>
            <a:r>
              <a:rPr sz="2000" dirty="0"/>
              <a:t> </a:t>
            </a:r>
            <a:r>
              <a:rPr sz="2000" dirty="0" err="1"/>
              <a:t>사용자</a:t>
            </a:r>
            <a:r>
              <a:rPr sz="2000" dirty="0"/>
              <a:t> </a:t>
            </a:r>
            <a:r>
              <a:rPr sz="2000" dirty="0" err="1"/>
              <a:t>중에서</a:t>
            </a:r>
            <a:r>
              <a:rPr sz="2000" dirty="0"/>
              <a:t>,</a:t>
            </a:r>
            <a:r>
              <a:rPr sz="2000" dirty="0"/>
              <a:t> </a:t>
            </a:r>
            <a:r>
              <a:rPr sz="2000" dirty="0" err="1"/>
              <a:t>불만을</a:t>
            </a:r>
            <a:r>
              <a:rPr sz="2000" dirty="0"/>
              <a:t> </a:t>
            </a:r>
            <a:r>
              <a:rPr sz="2000" dirty="0" err="1"/>
              <a:t>제기한</a:t>
            </a:r>
            <a:r>
              <a:rPr sz="2000" dirty="0"/>
              <a:t> </a:t>
            </a:r>
            <a:r>
              <a:rPr sz="2000" dirty="0" err="1"/>
              <a:t>사용자와</a:t>
            </a:r>
            <a:r>
              <a:rPr sz="2000" dirty="0"/>
              <a:t> </a:t>
            </a:r>
            <a:r>
              <a:rPr sz="2000" dirty="0" err="1" smtClean="0"/>
              <a:t>시간을</a:t>
            </a:r>
            <a:r>
              <a:rPr sz="2000" dirty="0" smtClean="0"/>
              <a:t> </a:t>
            </a:r>
            <a:endParaRPr lang="en-US" sz="2000" dirty="0" smtClean="0"/>
          </a:p>
          <a:p>
            <a:pPr>
              <a:defRPr sz="27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 smtClean="0"/>
              <a:t>알려주는</a:t>
            </a:r>
            <a:r>
              <a:rPr sz="2000" dirty="0" smtClean="0"/>
              <a:t> </a:t>
            </a:r>
            <a:r>
              <a:rPr sz="2000" dirty="0" err="1"/>
              <a:t>데이터</a:t>
            </a:r>
            <a:r>
              <a:rPr sz="2000" dirty="0"/>
              <a:t>.</a:t>
            </a:r>
          </a:p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sz="2000" dirty="0"/>
          </a:p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 smtClean="0"/>
              <a:t>타겟</a:t>
            </a:r>
            <a:r>
              <a:rPr sz="2000" dirty="0" smtClean="0"/>
              <a:t> </a:t>
            </a:r>
            <a:r>
              <a:rPr sz="2000" dirty="0" err="1"/>
              <a:t>데이터</a:t>
            </a:r>
            <a:r>
              <a:rPr sz="2000" dirty="0"/>
              <a:t> 값.</a:t>
            </a:r>
          </a:p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smtClean="0"/>
              <a:t>한 </a:t>
            </a:r>
            <a:r>
              <a:rPr sz="2000" dirty="0" err="1"/>
              <a:t>사용자가</a:t>
            </a:r>
            <a:r>
              <a:rPr sz="2000" dirty="0"/>
              <a:t> </a:t>
            </a:r>
            <a:r>
              <a:rPr sz="2000" dirty="0" err="1"/>
              <a:t>여러번</a:t>
            </a:r>
            <a:r>
              <a:rPr sz="2000" dirty="0"/>
              <a:t> </a:t>
            </a:r>
            <a:r>
              <a:rPr sz="2000" dirty="0" err="1"/>
              <a:t>불만을</a:t>
            </a:r>
            <a:r>
              <a:rPr sz="2000" dirty="0"/>
              <a:t> </a:t>
            </a:r>
            <a:r>
              <a:rPr sz="2000" dirty="0" err="1"/>
              <a:t>제기할</a:t>
            </a:r>
            <a:r>
              <a:rPr sz="2000" dirty="0"/>
              <a:t> 수 </a:t>
            </a:r>
            <a:r>
              <a:rPr sz="2000" dirty="0" err="1"/>
              <a:t>있음</a:t>
            </a:r>
            <a:r>
              <a:rPr sz="2000" dirty="0"/>
              <a:t>.</a:t>
            </a:r>
          </a:p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sz="2000" dirty="0"/>
          </a:p>
        </p:txBody>
      </p:sp>
      <p:sp>
        <p:nvSpPr>
          <p:cNvPr id="16" name="TextBox 2"/>
          <p:cNvSpPr txBox="1"/>
          <p:nvPr/>
        </p:nvSpPr>
        <p:spPr>
          <a:xfrm>
            <a:off x="465496" y="203199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2473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소개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13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6395012" y="1516284"/>
            <a:ext cx="5330142" cy="46281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00" name="TextBox 3"/>
          <p:cNvSpPr txBox="1"/>
          <p:nvPr/>
        </p:nvSpPr>
        <p:spPr>
          <a:xfrm>
            <a:off x="1498599" y="529462"/>
            <a:ext cx="4349320" cy="994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pPr>
              <a:defRPr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>
                <a:latin typeface="AppleSDGothicNeoB00"/>
                <a:ea typeface="AppleSDGothicNeoB00"/>
                <a:cs typeface="AppleSDGothicNeoB00"/>
                <a:sym typeface="AppleSDGothicNeoB00"/>
              </a:rPr>
              <a:t>quality_data_set</a:t>
            </a:r>
          </a:p>
        </p:txBody>
      </p:sp>
      <p:sp>
        <p:nvSpPr>
          <p:cNvPr id="201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02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03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04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05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pic>
        <p:nvPicPr>
          <p:cNvPr id="206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647" y="1783471"/>
            <a:ext cx="5556979" cy="3545058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16개의 columns, 약 82만개의 rows 데이터."/>
          <p:cNvSpPr txBox="1"/>
          <p:nvPr/>
        </p:nvSpPr>
        <p:spPr>
          <a:xfrm>
            <a:off x="280128" y="5481039"/>
            <a:ext cx="5946498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lvl="1">
              <a:defRPr sz="30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400" dirty="0"/>
              <a:t>16개의 columns, 약 82만개의 rows </a:t>
            </a:r>
            <a:r>
              <a:rPr sz="2400" dirty="0" err="1"/>
              <a:t>데이터</a:t>
            </a:r>
            <a:r>
              <a:rPr sz="2400" dirty="0"/>
              <a:t>.</a:t>
            </a:r>
          </a:p>
        </p:txBody>
      </p:sp>
      <p:sp>
        <p:nvSpPr>
          <p:cNvPr id="209" name="fwver : 퀄리티 데이터가 수집되었을때…"/>
          <p:cNvSpPr txBox="1"/>
          <p:nvPr/>
        </p:nvSpPr>
        <p:spPr>
          <a:xfrm>
            <a:off x="6470283" y="4374871"/>
            <a:ext cx="403091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fwver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: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퀄리티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데이터가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수집되었을때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>
              <a:defRPr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펌웨어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버전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(object)</a:t>
            </a:r>
          </a:p>
        </p:txBody>
      </p:sp>
      <p:sp>
        <p:nvSpPr>
          <p:cNvPr id="210" name="user_id : 사용자 고유 ID. (int64)"/>
          <p:cNvSpPr txBox="1"/>
          <p:nvPr/>
        </p:nvSpPr>
        <p:spPr>
          <a:xfrm>
            <a:off x="6482366" y="3722607"/>
            <a:ext cx="3495507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: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사용자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고유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ID. (int64)</a:t>
            </a:r>
          </a:p>
        </p:txBody>
      </p:sp>
      <p:sp>
        <p:nvSpPr>
          <p:cNvPr id="211" name="time :  퀄리티 데이터가 수집된 시간. (int64)"/>
          <p:cNvSpPr txBox="1"/>
          <p:nvPr/>
        </p:nvSpPr>
        <p:spPr>
          <a:xfrm>
            <a:off x="6469305" y="3086358"/>
            <a:ext cx="4716995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time : 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퀄리티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데이터가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수집된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시간</a:t>
            </a:r>
            <a:r>
              <a:rPr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(int64) </a:t>
            </a:r>
          </a:p>
        </p:txBody>
      </p:sp>
      <p:sp>
        <p:nvSpPr>
          <p:cNvPr id="212" name="quality : 에러 퀄리티 수치.…"/>
          <p:cNvSpPr txBox="1"/>
          <p:nvPr/>
        </p:nvSpPr>
        <p:spPr>
          <a:xfrm>
            <a:off x="6482366" y="4490287"/>
            <a:ext cx="92396" cy="477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fwver : 퀄리티 데이터가 수집되었을때…"/>
          <p:cNvSpPr txBox="1"/>
          <p:nvPr/>
        </p:nvSpPr>
        <p:spPr>
          <a:xfrm>
            <a:off x="6469305" y="5127096"/>
            <a:ext cx="370550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quality : 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 </a:t>
            </a:r>
            <a:r>
              <a:rPr lang="ko-KR" alt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퀄리티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수치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</a:p>
          <a:p>
            <a:pPr>
              <a:defRPr sz="25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0~12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까지 총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13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(int64&amp;object)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사용자의 시스템 작동 중 문제가 발생하면,…"/>
          <p:cNvSpPr txBox="1"/>
          <p:nvPr/>
        </p:nvSpPr>
        <p:spPr>
          <a:xfrm>
            <a:off x="6482366" y="1783471"/>
            <a:ext cx="9964789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/>
              <a:t>사용자의</a:t>
            </a:r>
            <a:r>
              <a:rPr sz="2000" dirty="0"/>
              <a:t> </a:t>
            </a:r>
            <a:r>
              <a:rPr sz="2000" dirty="0" err="1"/>
              <a:t>시스템</a:t>
            </a:r>
            <a:r>
              <a:rPr sz="2000" dirty="0"/>
              <a:t> </a:t>
            </a:r>
            <a:r>
              <a:rPr sz="2000" dirty="0" err="1"/>
              <a:t>작동</a:t>
            </a:r>
            <a:r>
              <a:rPr sz="2000" dirty="0"/>
              <a:t> 중 </a:t>
            </a:r>
            <a:r>
              <a:rPr sz="2000" dirty="0" err="1"/>
              <a:t>문제가</a:t>
            </a:r>
            <a:r>
              <a:rPr sz="2000" dirty="0"/>
              <a:t> </a:t>
            </a:r>
            <a:r>
              <a:rPr sz="2000" dirty="0" err="1"/>
              <a:t>발생하면</a:t>
            </a:r>
            <a:r>
              <a:rPr sz="2000" dirty="0"/>
              <a:t>, </a:t>
            </a:r>
          </a:p>
          <a:p>
            <a: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/>
              <a:t>측정</a:t>
            </a:r>
            <a:r>
              <a:rPr sz="2000" dirty="0"/>
              <a:t> </a:t>
            </a:r>
            <a:r>
              <a:rPr sz="2000" dirty="0" err="1"/>
              <a:t>가능한</a:t>
            </a:r>
            <a:r>
              <a:rPr sz="2000" dirty="0"/>
              <a:t> </a:t>
            </a:r>
            <a:r>
              <a:rPr sz="2000" dirty="0" err="1"/>
              <a:t>지표들로</a:t>
            </a:r>
            <a:r>
              <a:rPr sz="2000" dirty="0"/>
              <a:t> </a:t>
            </a:r>
            <a:r>
              <a:rPr sz="2000" dirty="0" err="1"/>
              <a:t>해당</a:t>
            </a:r>
            <a:r>
              <a:rPr sz="2000" dirty="0"/>
              <a:t> </a:t>
            </a:r>
            <a:r>
              <a:rPr sz="2000" dirty="0" err="1"/>
              <a:t>시점으로부터</a:t>
            </a:r>
            <a:r>
              <a:rPr sz="2000" dirty="0"/>
              <a:t> 2시간 </a:t>
            </a:r>
            <a:endParaRPr lang="en-US" sz="2000" dirty="0" smtClean="0"/>
          </a:p>
          <a:p>
            <a:pPr>
              <a:defRPr sz="2200"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sz="2000" dirty="0" err="1" smtClean="0"/>
              <a:t>단위로</a:t>
            </a:r>
            <a:r>
              <a:rPr sz="2000" dirty="0" smtClean="0"/>
              <a:t> </a:t>
            </a:r>
            <a:r>
              <a:rPr sz="2000" dirty="0" err="1"/>
              <a:t>수집한</a:t>
            </a:r>
            <a:r>
              <a:rPr sz="2000" dirty="0"/>
              <a:t> </a:t>
            </a:r>
            <a:r>
              <a:rPr sz="2000" dirty="0" err="1"/>
              <a:t>정보를</a:t>
            </a:r>
            <a:r>
              <a:rPr sz="2000" dirty="0"/>
              <a:t> </a:t>
            </a:r>
            <a:r>
              <a:rPr sz="2000" dirty="0" err="1"/>
              <a:t>알려주는</a:t>
            </a:r>
            <a:r>
              <a:rPr sz="2000" dirty="0"/>
              <a:t> </a:t>
            </a:r>
            <a:r>
              <a:rPr sz="2000" dirty="0" err="1"/>
              <a:t>데이터</a:t>
            </a:r>
            <a:endParaRPr sz="2000" dirty="0"/>
          </a:p>
        </p:txBody>
      </p:sp>
      <p:sp>
        <p:nvSpPr>
          <p:cNvPr id="20" name="TextBox 2"/>
          <p:cNvSpPr txBox="1"/>
          <p:nvPr/>
        </p:nvSpPr>
        <p:spPr>
          <a:xfrm>
            <a:off x="465496" y="203199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2473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소개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734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D40696E2-206D-4C7E-8C0A-B84913D688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22E70F4-0DAA-4D1F-A606-D1C0871A6CDC}"/>
              </a:ext>
            </a:extLst>
          </p:cNvPr>
          <p:cNvSpPr txBox="1"/>
          <p:nvPr/>
        </p:nvSpPr>
        <p:spPr>
          <a:xfrm>
            <a:off x="6216584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637BEB5-B81A-4E1A-9B39-2070C64913DB}"/>
              </a:ext>
            </a:extLst>
          </p:cNvPr>
          <p:cNvSpPr txBox="1"/>
          <p:nvPr/>
        </p:nvSpPr>
        <p:spPr>
          <a:xfrm>
            <a:off x="11192435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8556009" y="3075220"/>
            <a:ext cx="1446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spc="-15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5400" spc="-15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56D53F47-52CD-4C87-A686-E969988A4254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AE2B50A2-9E44-4DE3-A956-B4122EC0BA28}"/>
              </a:ext>
            </a:extLst>
          </p:cNvPr>
          <p:cNvGrpSpPr/>
          <p:nvPr/>
        </p:nvGrpSpPr>
        <p:grpSpPr>
          <a:xfrm>
            <a:off x="7205150" y="2083172"/>
            <a:ext cx="2397760" cy="769441"/>
            <a:chOff x="7205150" y="2083172"/>
            <a:chExt cx="2397760" cy="769441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68ED701F-D64E-40AD-8DDA-3DB179A12EE5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7B9D48B6-8A88-4C1B-93DE-9AF83D21D018}"/>
                </a:ext>
              </a:extLst>
            </p:cNvPr>
            <p:cNvSpPr txBox="1"/>
            <p:nvPr/>
          </p:nvSpPr>
          <p:spPr>
            <a:xfrm>
              <a:off x="7394206" y="2144727"/>
              <a:ext cx="17764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AppleSDGothicNeoB00" panose="02000503000000000000" pitchFamily="2" charset="-127"/>
                </a:rPr>
                <a:t>#Part 3</a:t>
              </a:r>
              <a:r>
                <a:rPr lang="en-US" altLang="ko-KR" sz="3600" b="1" dirty="0" smtClean="0">
                  <a:solidFill>
                    <a:schemeClr val="bg1"/>
                  </a:solidFill>
                  <a:latin typeface="AppleSDGothicNeoB00" panose="02000503000000000000" pitchFamily="2" charset="-127"/>
                </a:rPr>
                <a:t>,</a:t>
              </a:r>
              <a:endParaRPr lang="ko-KR" altLang="en-US" sz="3600" b="1" dirty="0">
                <a:solidFill>
                  <a:schemeClr val="bg1"/>
                </a:solidFill>
                <a:latin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364054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1">
            <a:extLst>
              <a:ext uri="{FF2B5EF4-FFF2-40B4-BE49-F238E27FC236}">
                <a16:creationId xmlns:a16="http://schemas.microsoft.com/office/drawing/2014/main" xmlns="" id="{C4C8543E-CCEA-5BE3-B218-432A0F5A7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43" y="1396832"/>
            <a:ext cx="6950765" cy="48766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Part 3. 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2618B2-3252-426E-A633-836DA0BB20AB}"/>
              </a:ext>
            </a:extLst>
          </p:cNvPr>
          <p:cNvSpPr txBox="1"/>
          <p:nvPr/>
        </p:nvSpPr>
        <p:spPr>
          <a:xfrm>
            <a:off x="1396065" y="572542"/>
            <a:ext cx="5121915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8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 별 에러 발생 빈도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7207272" y="1593182"/>
            <a:ext cx="4750679" cy="4298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36C7DDE-2821-47DF-A109-81AC3FA279C0}"/>
              </a:ext>
            </a:extLst>
          </p:cNvPr>
          <p:cNvSpPr txBox="1"/>
          <p:nvPr/>
        </p:nvSpPr>
        <p:spPr>
          <a:xfrm>
            <a:off x="7291686" y="2840512"/>
            <a:ext cx="4757559" cy="22621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</a:t>
            </a:r>
            <a:endParaRPr lang="en-US" altLang="ko-KR" sz="2000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에러가 </a:t>
            </a: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자주 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발생하는 모델은 자주 에러가 발생할 것이다</a:t>
            </a:r>
            <a:r>
              <a:rPr lang="en-US" altLang="ko-KR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검증</a:t>
            </a:r>
            <a:endParaRPr lang="en-US" altLang="ko-KR" sz="2000" spc="-15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결과적으로 </a:t>
            </a: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에러가 자주 발생하는 모델이 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정해져 있다</a:t>
            </a:r>
            <a:r>
              <a:rPr lang="en-US" altLang="ko-KR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795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91686" y="1689716"/>
            <a:ext cx="19561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가설검증</a:t>
            </a:r>
            <a:endParaRPr lang="ko-KR" altLang="en-US" sz="320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336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Part 3. 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2618B2-3252-426E-A633-836DA0BB20AB}"/>
              </a:ext>
            </a:extLst>
          </p:cNvPr>
          <p:cNvSpPr txBox="1"/>
          <p:nvPr/>
        </p:nvSpPr>
        <p:spPr>
          <a:xfrm>
            <a:off x="1396065" y="572542"/>
            <a:ext cx="6726521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800" spc="-3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펌웨어</a:t>
            </a:r>
            <a:r>
              <a:rPr lang="ko-KR" altLang="en-US" sz="4800" spc="-3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버전 별 에러 </a:t>
            </a:r>
            <a:r>
              <a:rPr lang="ko-KR" altLang="en-US" sz="48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발생 빈도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7207272" y="1593182"/>
            <a:ext cx="4750679" cy="4298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36C7DDE-2821-47DF-A109-81AC3FA279C0}"/>
              </a:ext>
            </a:extLst>
          </p:cNvPr>
          <p:cNvSpPr txBox="1"/>
          <p:nvPr/>
        </p:nvSpPr>
        <p:spPr>
          <a:xfrm>
            <a:off x="7291686" y="2863662"/>
            <a:ext cx="4757559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</a:t>
            </a:r>
            <a:endParaRPr lang="en-US" altLang="ko-KR" sz="2000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에러가 </a:t>
            </a: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자주 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발생하는 </a:t>
            </a:r>
            <a:r>
              <a:rPr lang="ko-KR" altLang="en-US" spc="-150" dirty="0" err="1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펌웨어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버전은 자주 에러가 발생할 것이다</a:t>
            </a:r>
            <a:r>
              <a:rPr lang="en-US" altLang="ko-KR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검증</a:t>
            </a:r>
            <a:endParaRPr lang="en-US" altLang="ko-KR" sz="2000" spc="-15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결과적으로 </a:t>
            </a: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에러가 자주 발생하는 </a:t>
            </a:r>
            <a:r>
              <a:rPr lang="ko-KR" altLang="en-US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버전이 정해져 있다</a:t>
            </a:r>
            <a:r>
              <a:rPr lang="en-US" altLang="ko-KR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795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3" name="그림 10">
            <a:extLst>
              <a:ext uri="{FF2B5EF4-FFF2-40B4-BE49-F238E27FC236}">
                <a16:creationId xmlns:a16="http://schemas.microsoft.com/office/drawing/2014/main" xmlns="" id="{A5941D86-0A8D-E90E-EF81-D018D359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443" y="1508770"/>
            <a:ext cx="6724373" cy="46142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291686" y="1689716"/>
            <a:ext cx="19561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가설검증</a:t>
            </a:r>
            <a:endParaRPr lang="ko-KR" altLang="en-US" sz="320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48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Part 3. 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2618B2-3252-426E-A633-836DA0BB20AB}"/>
              </a:ext>
            </a:extLst>
          </p:cNvPr>
          <p:cNvSpPr txBox="1"/>
          <p:nvPr/>
        </p:nvSpPr>
        <p:spPr>
          <a:xfrm>
            <a:off x="1396065" y="572542"/>
            <a:ext cx="5121915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8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 별 에러 발생 빈도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7207272" y="1593182"/>
            <a:ext cx="4750679" cy="4298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36C7DDE-2821-47DF-A109-81AC3FA279C0}"/>
              </a:ext>
            </a:extLst>
          </p:cNvPr>
          <p:cNvSpPr txBox="1"/>
          <p:nvPr/>
        </p:nvSpPr>
        <p:spPr>
          <a:xfrm>
            <a:off x="7291685" y="2741025"/>
            <a:ext cx="4757559" cy="27238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</a:t>
            </a:r>
            <a:endParaRPr lang="en-US" altLang="ko-KR" sz="2000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특정 모델과 </a:t>
            </a:r>
            <a:r>
              <a:rPr lang="ko-KR" altLang="en-US" spc="-15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펌웨어를</a:t>
            </a:r>
            <a:r>
              <a:rPr lang="ko-KR" altLang="en-US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사용하고 특정 시간대에 로그가 찍힌 사용자의 경우 반드시 불만을 제기할 것이다</a:t>
            </a:r>
            <a:endParaRPr lang="en-US" altLang="ko-KR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2000" spc="-15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spc="-150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검증</a:t>
            </a:r>
            <a:endParaRPr lang="en-US" altLang="ko-KR" sz="2000" spc="-15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불만을 제기한 시간 데이터 매치가 안됨</a:t>
            </a:r>
            <a:endParaRPr 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795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5" name="그림 11">
            <a:extLst>
              <a:ext uri="{FF2B5EF4-FFF2-40B4-BE49-F238E27FC236}">
                <a16:creationId xmlns:a16="http://schemas.microsoft.com/office/drawing/2014/main" xmlns="" id="{53218AB1-02F5-93E2-1D4B-47B7D45CE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" y="1514996"/>
            <a:ext cx="7021940" cy="461103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91686" y="1689716"/>
            <a:ext cx="19561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smtClean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가설검증</a:t>
            </a:r>
            <a:endParaRPr lang="ko-KR" altLang="en-US" sz="3200" dirty="0" smtClean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8102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7207272" y="1593182"/>
            <a:ext cx="4750679" cy="4298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34" name="TextBox 2"/>
          <p:cNvSpPr txBox="1"/>
          <p:nvPr/>
        </p:nvSpPr>
        <p:spPr>
          <a:xfrm>
            <a:off x="465496" y="203200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5" name="TextBox 3"/>
          <p:cNvSpPr txBox="1"/>
          <p:nvPr/>
        </p:nvSpPr>
        <p:spPr>
          <a:xfrm>
            <a:off x="1568937" y="580774"/>
            <a:ext cx="114871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</a:p>
        </p:txBody>
      </p:sp>
      <p:sp>
        <p:nvSpPr>
          <p:cNvPr id="136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137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138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139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140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pic>
        <p:nvPicPr>
          <p:cNvPr id="141" name="그룹 15" descr="그룹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195" y="2890259"/>
            <a:ext cx="6739287" cy="1350614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44" name="그룹 20"/>
          <p:cNvGrpSpPr/>
          <p:nvPr/>
        </p:nvGrpSpPr>
        <p:grpSpPr>
          <a:xfrm>
            <a:off x="7414777" y="2269511"/>
            <a:ext cx="3376418" cy="3229068"/>
            <a:chOff x="0" y="0"/>
            <a:chExt cx="3376416" cy="3229067"/>
          </a:xfrm>
        </p:grpSpPr>
        <p:sp>
          <p:nvSpPr>
            <p:cNvPr id="142" name="TextBox 22"/>
            <p:cNvSpPr txBox="1"/>
            <p:nvPr/>
          </p:nvSpPr>
          <p:spPr>
            <a:xfrm>
              <a:off x="0" y="435580"/>
              <a:ext cx="3376416" cy="27934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 marL="140368" indent="-140368" algn="just">
                <a:buSzPct val="100000"/>
                <a:buChar char="-"/>
                <a:defRPr sz="17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r>
                <a:rPr dirty="0" smtClean="0">
                  <a:solidFill>
                    <a:schemeClr val="bg1"/>
                  </a:solidFill>
                </a:rPr>
                <a:t>err</a:t>
              </a:r>
              <a:r>
                <a:rPr lang="en-US" dirty="0" smtClean="0">
                  <a:solidFill>
                    <a:schemeClr val="bg1"/>
                  </a:solidFill>
                </a:rPr>
                <a:t>or</a:t>
              </a:r>
              <a:r>
                <a:rPr dirty="0" smtClean="0">
                  <a:solidFill>
                    <a:schemeClr val="bg1"/>
                  </a:solidFill>
                </a:rPr>
                <a:t> </a:t>
              </a:r>
              <a:r>
                <a:rPr dirty="0">
                  <a:solidFill>
                    <a:schemeClr val="bg1"/>
                  </a:solidFill>
                </a:rPr>
                <a:t>가 </a:t>
              </a:r>
              <a:r>
                <a:rPr dirty="0" err="1">
                  <a:solidFill>
                    <a:schemeClr val="bg1"/>
                  </a:solidFill>
                </a:rPr>
                <a:t>발생했던</a:t>
              </a:r>
              <a:r>
                <a:rPr dirty="0">
                  <a:solidFill>
                    <a:schemeClr val="bg1"/>
                  </a:solidFill>
                </a:rPr>
                <a:t> </a:t>
              </a:r>
              <a:r>
                <a:rPr dirty="0" err="1">
                  <a:solidFill>
                    <a:schemeClr val="bg1"/>
                  </a:solidFill>
                </a:rPr>
                <a:t>모든</a:t>
              </a:r>
              <a:r>
                <a:rPr dirty="0">
                  <a:solidFill>
                    <a:schemeClr val="bg1"/>
                  </a:solidFill>
                </a:rPr>
                <a:t> </a:t>
              </a:r>
              <a:r>
                <a:rPr dirty="0" err="1" smtClean="0">
                  <a:solidFill>
                    <a:schemeClr val="bg1"/>
                  </a:solidFill>
                </a:rPr>
                <a:t>user들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이 불만을 제시하지는 않았다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</a:p>
            <a:p>
              <a:pPr marL="140368" indent="-140368" algn="just">
                <a:buSzPct val="100000"/>
                <a:buChar char="-"/>
                <a:defRPr sz="17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endParaRPr dirty="0">
                <a:solidFill>
                  <a:schemeClr val="bg1"/>
                </a:solidFill>
              </a:endParaRPr>
            </a:p>
            <a:p>
              <a:pPr marL="140368" indent="-140368" algn="just">
                <a:buSzPct val="100000"/>
                <a:buChar char="-"/>
                <a:defRPr sz="17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r>
                <a:rPr dirty="0" err="1" smtClean="0">
                  <a:solidFill>
                    <a:schemeClr val="bg1"/>
                  </a:solidFill>
                </a:rPr>
                <a:t>err</a:t>
              </a:r>
              <a:r>
                <a:rPr lang="en-US" dirty="0" err="1" smtClean="0">
                  <a:solidFill>
                    <a:schemeClr val="bg1"/>
                  </a:solidFill>
                </a:rPr>
                <a:t>or</a:t>
              </a:r>
              <a:r>
                <a:rPr dirty="0" err="1" smtClean="0">
                  <a:solidFill>
                    <a:schemeClr val="bg1"/>
                  </a:solidFill>
                </a:rPr>
                <a:t>가</a:t>
              </a:r>
              <a:r>
                <a:rPr dirty="0" smtClean="0">
                  <a:solidFill>
                    <a:schemeClr val="bg1"/>
                  </a:solidFill>
                </a:rPr>
                <a:t> </a:t>
              </a:r>
              <a:r>
                <a:rPr dirty="0" err="1" smtClean="0">
                  <a:solidFill>
                    <a:schemeClr val="bg1"/>
                  </a:solidFill>
                </a:rPr>
                <a:t>발생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해도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quality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로그는 찍히지 않았을 수 있었습니다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</a:p>
            <a:p>
              <a:pPr marL="140368" indent="-140368" algn="just">
                <a:buSzPct val="100000"/>
                <a:buChar char="-"/>
                <a:defRPr sz="17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endParaRPr dirty="0" smtClean="0">
                <a:solidFill>
                  <a:schemeClr val="bg1"/>
                </a:solidFill>
              </a:endParaRPr>
            </a:p>
            <a:p>
              <a:pPr marL="140368" indent="-140368" algn="just">
                <a:buSzPct val="100000"/>
                <a:buChar char="-"/>
                <a:defRPr sz="1700">
                  <a:latin typeface="AppleSDGothicNeoB00"/>
                  <a:ea typeface="AppleSDGothicNeoB00"/>
                  <a:cs typeface="AppleSDGothicNeoB00"/>
                  <a:sym typeface="AppleSDGothicNeoB00"/>
                </a:defRPr>
              </a:pPr>
              <a:r>
                <a:rPr lang="en-US" altLang="ko-KR" dirty="0" smtClean="0">
                  <a:solidFill>
                    <a:schemeClr val="bg1"/>
                  </a:solidFill>
                </a:rPr>
                <a:t>quality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데이터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에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있는 </a:t>
              </a:r>
              <a:r>
                <a:rPr lang="en-US" altLang="ko-KR" dirty="0" err="1" smtClean="0">
                  <a:solidFill>
                    <a:schemeClr val="bg1"/>
                  </a:solidFill>
                </a:rPr>
                <a:t>user_id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가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problem </a:t>
              </a:r>
              <a:r>
                <a:rPr lang="ko-KR" altLang="en-US" dirty="0">
                  <a:solidFill>
                    <a:schemeClr val="bg1"/>
                  </a:solidFill>
                </a:rPr>
                <a:t>에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다 있지는 않았습니다  </a:t>
              </a:r>
            </a:p>
          </p:txBody>
        </p:sp>
        <p:sp>
          <p:nvSpPr>
            <p:cNvPr id="143" name="TextBox 23"/>
            <p:cNvSpPr txBox="1"/>
            <p:nvPr/>
          </p:nvSpPr>
          <p:spPr>
            <a:xfrm>
              <a:off x="998435" y="0"/>
              <a:ext cx="1379545" cy="4355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algn="ctr">
                <a:defRPr sz="2100">
                  <a:latin typeface="나눔스퀘어 Bold"/>
                  <a:ea typeface="나눔스퀘어 Bold"/>
                  <a:cs typeface="나눔스퀘어 Bold"/>
                  <a:sym typeface="나눔스퀘어 Bold"/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Train data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882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4035335" y="844952"/>
            <a:ext cx="4035335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Train_err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</a:t>
            </a:r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 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15000</a:t>
            </a:r>
          </a:p>
          <a:p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Train_quality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에서 </a:t>
            </a:r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 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8281</a:t>
            </a:r>
          </a:p>
          <a:p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Train_problem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 </a:t>
            </a:r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 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5000</a:t>
            </a:r>
          </a:p>
          <a:p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Quality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와 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problem </a:t>
            </a:r>
            <a:r>
              <a:rPr lang="ko-KR" altLang="en-US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둘다에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존재하는 </a:t>
            </a:r>
            <a:r>
              <a:rPr lang="en-US" altLang="ko-KR" sz="320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 </a:t>
            </a:r>
            <a:r>
              <a:rPr lang="en-US" altLang="ko-KR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3167</a:t>
            </a:r>
            <a:endParaRPr lang="ko-KR" altLang="en-US" sz="3200" dirty="0" smtClean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829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3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4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5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6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237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7104" y="3526227"/>
            <a:ext cx="8039101" cy="252730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8" name="errt_type은 큰분류이기 때문에 확인하기가 쉬웠고…"/>
          <p:cNvSpPr txBox="1"/>
          <p:nvPr/>
        </p:nvSpPr>
        <p:spPr>
          <a:xfrm>
            <a:off x="1434417" y="1928238"/>
            <a:ext cx="6052295" cy="1231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180473" indent="-180473">
              <a:buSzPct val="100000"/>
              <a:buChar char="-"/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errt_type은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큰분류이기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때문에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확인하기가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쉬웠고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 marL="180473" indent="-180473">
              <a:buSzPct val="100000"/>
              <a:buChar char="-"/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train_data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와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test_data에서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err_type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종류가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동일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했고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180473" indent="-180473">
              <a:buSzPct val="100000"/>
              <a:buChar char="-"/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종류도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41 개 로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적었기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때문에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 marL="180473" indent="-180473">
              <a:buSzPct val="100000"/>
              <a:buChar char="-"/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err_type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만을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활용한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학습용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활용하였습니다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1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2"/>
          <p:cNvSpPr txBox="1"/>
          <p:nvPr/>
        </p:nvSpPr>
        <p:spPr>
          <a:xfrm>
            <a:off x="465496" y="203200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568937" y="580774"/>
            <a:ext cx="114871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882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47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339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340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341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342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343" name="problem label 데이터를 다른 데이터셋과 조인해서 인사이트 찾아보기."/>
          <p:cNvSpPr txBox="1"/>
          <p:nvPr/>
        </p:nvSpPr>
        <p:spPr>
          <a:xfrm>
            <a:off x="2175493" y="1399739"/>
            <a:ext cx="8590688" cy="495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t>problem label 데이터를 다른 데이터셋과 조인해서 인사이트 찾아보기.</a:t>
            </a:r>
          </a:p>
        </p:txBody>
      </p:sp>
      <p:sp>
        <p:nvSpPr>
          <p:cNvPr id="344" name="설명"/>
          <p:cNvSpPr txBox="1"/>
          <p:nvPr/>
        </p:nvSpPr>
        <p:spPr>
          <a:xfrm>
            <a:off x="5780277" y="5942472"/>
            <a:ext cx="631445" cy="495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t>설명</a:t>
            </a:r>
          </a:p>
        </p:txBody>
      </p:sp>
      <p:pic>
        <p:nvPicPr>
          <p:cNvPr id="345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3333" y="1950509"/>
            <a:ext cx="9263206" cy="386741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2"/>
          <p:cNvSpPr txBox="1"/>
          <p:nvPr/>
        </p:nvSpPr>
        <p:spPr>
          <a:xfrm>
            <a:off x="465496" y="203200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568937" y="580774"/>
            <a:ext cx="114871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882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55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39DE3B21-52CF-4E1E-9E97-DDCE5F62F98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7353A59-90F4-41D6-BF83-A09DF4AD0E24}"/>
              </a:ext>
            </a:extLst>
          </p:cNvPr>
          <p:cNvSpPr txBox="1"/>
          <p:nvPr/>
        </p:nvSpPr>
        <p:spPr>
          <a:xfrm>
            <a:off x="731520" y="558800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목차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C913E936-C7CA-4660-A9DD-8CAADF3B19C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05680" y="0"/>
            <a:ext cx="738632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71355770-C3E1-4C82-8D6A-614D2472F43B}"/>
              </a:ext>
            </a:extLst>
          </p:cNvPr>
          <p:cNvGrpSpPr/>
          <p:nvPr/>
        </p:nvGrpSpPr>
        <p:grpSpPr>
          <a:xfrm>
            <a:off x="731520" y="1512190"/>
            <a:ext cx="3387831" cy="584776"/>
            <a:chOff x="731520" y="1960582"/>
            <a:chExt cx="3387831" cy="584776"/>
          </a:xfrm>
        </p:grpSpPr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E1B60F6B-883A-4056-993C-FE81BE9EC017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01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96F014D3-1AF2-4D2E-918D-D89B7DFEAF97}"/>
                </a:ext>
              </a:extLst>
            </p:cNvPr>
            <p:cNvSpPr txBox="1"/>
            <p:nvPr/>
          </p:nvSpPr>
          <p:spPr>
            <a:xfrm>
              <a:off x="1525371" y="2022138"/>
              <a:ext cx="2593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err="1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팀프로젝트</a:t>
              </a:r>
              <a:r>
                <a:rPr lang="ko-KR" altLang="en-US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방향성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8B9E2BF5-6EEC-4B3F-B1CC-14626A1582F7}"/>
              </a:ext>
            </a:extLst>
          </p:cNvPr>
          <p:cNvGrpSpPr/>
          <p:nvPr/>
        </p:nvGrpSpPr>
        <p:grpSpPr>
          <a:xfrm>
            <a:off x="731520" y="2200441"/>
            <a:ext cx="3830260" cy="584776"/>
            <a:chOff x="731520" y="1960582"/>
            <a:chExt cx="3830260" cy="584776"/>
          </a:xfrm>
        </p:grpSpPr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8F622086-AFA3-43A5-A057-75C5D41F47CF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02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376DEB31-923F-4A03-AE13-2845ED604881}"/>
                </a:ext>
              </a:extLst>
            </p:cNvPr>
            <p:cNvSpPr txBox="1"/>
            <p:nvPr/>
          </p:nvSpPr>
          <p:spPr>
            <a:xfrm>
              <a:off x="1525371" y="2022138"/>
              <a:ext cx="3036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주제 및 </a:t>
              </a:r>
              <a:r>
                <a:rPr lang="ko-KR" altLang="en-US" sz="2800" spc="-150" dirty="0" err="1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데이터셋</a:t>
              </a:r>
              <a:r>
                <a:rPr lang="ko-KR" altLang="en-US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소개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5B9E720B-5FDF-4315-A9F0-BE0346AF4459}"/>
              </a:ext>
            </a:extLst>
          </p:cNvPr>
          <p:cNvGrpSpPr/>
          <p:nvPr/>
        </p:nvGrpSpPr>
        <p:grpSpPr>
          <a:xfrm>
            <a:off x="731520" y="2862316"/>
            <a:ext cx="1605292" cy="584776"/>
            <a:chOff x="731520" y="1960582"/>
            <a:chExt cx="1605292" cy="584776"/>
          </a:xfrm>
        </p:grpSpPr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5EF6D1CC-5BD7-488A-AA83-0B235BCDED86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03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01DBAE28-6BBC-40A1-B714-2B105B6D86FC}"/>
                </a:ext>
              </a:extLst>
            </p:cNvPr>
            <p:cNvSpPr txBox="1"/>
            <p:nvPr/>
          </p:nvSpPr>
          <p:spPr>
            <a:xfrm>
              <a:off x="1525371" y="2022138"/>
              <a:ext cx="8114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EDA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69ED196B-05A4-4639-9849-1E3E92279B8E}"/>
              </a:ext>
            </a:extLst>
          </p:cNvPr>
          <p:cNvGrpSpPr/>
          <p:nvPr/>
        </p:nvGrpSpPr>
        <p:grpSpPr>
          <a:xfrm>
            <a:off x="731520" y="3538549"/>
            <a:ext cx="2512591" cy="584776"/>
            <a:chOff x="731520" y="1960582"/>
            <a:chExt cx="2512591" cy="584776"/>
          </a:xfrm>
        </p:grpSpPr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4EF0A3AF-48B8-4DA9-84F1-3F2DFD032C08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04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4BECB0CC-BC1A-43B2-81E0-1405FF9DD48C}"/>
                </a:ext>
              </a:extLst>
            </p:cNvPr>
            <p:cNvSpPr txBox="1"/>
            <p:nvPr/>
          </p:nvSpPr>
          <p:spPr>
            <a:xfrm>
              <a:off x="1525371" y="2022138"/>
              <a:ext cx="17187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err="1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결측치</a:t>
              </a:r>
              <a:r>
                <a:rPr lang="ko-KR" altLang="en-US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처리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09D4D1FA-54B2-47C5-8E7C-9A45C5C92BE1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="" xmlns:a16="http://schemas.microsoft.com/office/drawing/2014/main" id="{69ED196B-05A4-4639-9849-1E3E92279B8E}"/>
              </a:ext>
            </a:extLst>
          </p:cNvPr>
          <p:cNvGrpSpPr/>
          <p:nvPr/>
        </p:nvGrpSpPr>
        <p:grpSpPr>
          <a:xfrm>
            <a:off x="731520" y="4244721"/>
            <a:ext cx="2081383" cy="584776"/>
            <a:chOff x="731520" y="1960582"/>
            <a:chExt cx="2081383" cy="584776"/>
          </a:xfrm>
        </p:grpSpPr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4EF0A3AF-48B8-4DA9-84F1-3F2DFD032C08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05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4BECB0CC-BC1A-43B2-81E0-1405FF9DD48C}"/>
                </a:ext>
              </a:extLst>
            </p:cNvPr>
            <p:cNvSpPr txBox="1"/>
            <p:nvPr/>
          </p:nvSpPr>
          <p:spPr>
            <a:xfrm>
              <a:off x="1525371" y="2022138"/>
              <a:ext cx="12875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MODEL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="" xmlns:a16="http://schemas.microsoft.com/office/drawing/2014/main" id="{69ED196B-05A4-4639-9849-1E3E92279B8E}"/>
              </a:ext>
            </a:extLst>
          </p:cNvPr>
          <p:cNvGrpSpPr/>
          <p:nvPr/>
        </p:nvGrpSpPr>
        <p:grpSpPr>
          <a:xfrm>
            <a:off x="750892" y="4952703"/>
            <a:ext cx="3387831" cy="584776"/>
            <a:chOff x="731520" y="1960582"/>
            <a:chExt cx="3387831" cy="584776"/>
          </a:xfrm>
        </p:grpSpPr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4EF0A3AF-48B8-4DA9-84F1-3F2DFD032C08}"/>
                </a:ext>
              </a:extLst>
            </p:cNvPr>
            <p:cNvSpPr txBox="1"/>
            <p:nvPr/>
          </p:nvSpPr>
          <p:spPr>
            <a:xfrm flipH="1">
              <a:off x="731520" y="1960582"/>
              <a:ext cx="751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</a:rPr>
                <a:t>06</a:t>
              </a:r>
              <a:endParaRPr lang="ko-KR" altLang="en-US" sz="3200" b="1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4BECB0CC-BC1A-43B2-81E0-1405FF9DD48C}"/>
                </a:ext>
              </a:extLst>
            </p:cNvPr>
            <p:cNvSpPr txBox="1"/>
            <p:nvPr/>
          </p:nvSpPr>
          <p:spPr>
            <a:xfrm>
              <a:off x="1525371" y="2022138"/>
              <a:ext cx="2593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smtClean="0">
                  <a:solidFill>
                    <a:schemeClr val="bg2">
                      <a:lumMod val="2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프로젝트를 마치며</a:t>
              </a:r>
              <a:endPara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486538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9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0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1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2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5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448" y="3630686"/>
            <a:ext cx="10771448" cy="26710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6900" y="1889751"/>
            <a:ext cx="4127501" cy="53340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이 두 데이터 셋의 columns =[’time’, 'user_id', ‘fwver’] 를 기준으로 같은 것들이 1356 개 밖에 안되서 그걸 나머지를 다 매꿔서 연결을  해야 분석을 할수있는데 연결되지 않은 데이터를 억지로 연결시켜서 분석을 한들 의미가 있을까란 생각과 방법을 찾지 못해서 고민했습니다만.…"/>
          <p:cNvSpPr txBox="1"/>
          <p:nvPr/>
        </p:nvSpPr>
        <p:spPr>
          <a:xfrm>
            <a:off x="5232348" y="1797141"/>
            <a:ext cx="5532923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buSzPct val="100000"/>
            </a:pP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[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’time’, '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', ‘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fwver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’]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기준 공통데이터 수 </a:t>
            </a:r>
            <a:r>
              <a:rPr lang="en-US" altLang="ko-KR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1356 개</a:t>
            </a:r>
            <a:endParaRPr lang="en-US" dirty="0" smtClean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180473" indent="-180473">
              <a:buSzPct val="100000"/>
              <a:buChar char="-"/>
            </a:pPr>
            <a:endParaRPr lang="en-US" dirty="0" smtClean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buSzPct val="100000"/>
            </a:pPr>
            <a:endParaRPr lang="ko-KR" altLang="en-US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>
              <a:buSzPct val="100000"/>
            </a:pP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결론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en-US" altLang="ko-KR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Quality 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data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와 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Error data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공통된 정보가 너무 적다</a:t>
            </a:r>
            <a:r>
              <a:rPr lang="en-US" altLang="ko-KR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>
              <a:buSzPct val="100000"/>
            </a:pPr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→ </a:t>
            </a:r>
            <a:r>
              <a:rPr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quality_data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사용하지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않기로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결정을했습니다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2"/>
          <p:cNvSpPr txBox="1"/>
          <p:nvPr/>
        </p:nvSpPr>
        <p:spPr>
          <a:xfrm>
            <a:off x="465496" y="203200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568937" y="580774"/>
            <a:ext cx="114871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882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EDA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240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D40696E2-206D-4C7E-8C0A-B84913D688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22E70F4-0DAA-4D1F-A606-D1C0871A6CDC}"/>
              </a:ext>
            </a:extLst>
          </p:cNvPr>
          <p:cNvSpPr txBox="1"/>
          <p:nvPr/>
        </p:nvSpPr>
        <p:spPr>
          <a:xfrm>
            <a:off x="6216584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637BEB5-B81A-4E1A-9B39-2070C64913DB}"/>
              </a:ext>
            </a:extLst>
          </p:cNvPr>
          <p:cNvSpPr txBox="1"/>
          <p:nvPr/>
        </p:nvSpPr>
        <p:spPr>
          <a:xfrm>
            <a:off x="11192435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8143619" y="3075220"/>
            <a:ext cx="30861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15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결측치처리</a:t>
            </a:r>
            <a:endParaRPr lang="ko-KR" altLang="en-US" sz="5400" spc="-15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56D53F47-52CD-4C87-A686-E969988A4254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AE2B50A2-9E44-4DE3-A956-B4122EC0BA28}"/>
              </a:ext>
            </a:extLst>
          </p:cNvPr>
          <p:cNvGrpSpPr/>
          <p:nvPr/>
        </p:nvGrpSpPr>
        <p:grpSpPr>
          <a:xfrm>
            <a:off x="7205150" y="2083172"/>
            <a:ext cx="2397760" cy="769441"/>
            <a:chOff x="7205150" y="2083172"/>
            <a:chExt cx="2397760" cy="769441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68ED701F-D64E-40AD-8DDA-3DB179A12EE5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7B9D48B6-8A88-4C1B-93DE-9AF83D21D018}"/>
                </a:ext>
              </a:extLst>
            </p:cNvPr>
            <p:cNvSpPr txBox="1"/>
            <p:nvPr/>
          </p:nvSpPr>
          <p:spPr>
            <a:xfrm>
              <a:off x="7394206" y="2144727"/>
              <a:ext cx="17988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AppleSDGothicNeoB00" panose="02000503000000000000" pitchFamily="2" charset="-127"/>
                </a:rPr>
                <a:t>#Part </a:t>
              </a:r>
              <a:r>
                <a:rPr lang="en-US" altLang="ko-KR" sz="3600" b="1" dirty="0" smtClean="0">
                  <a:solidFill>
                    <a:schemeClr val="bg1"/>
                  </a:solidFill>
                  <a:latin typeface="AppleSDGothicNeoB00" panose="02000503000000000000" pitchFamily="2" charset="-127"/>
                </a:rPr>
                <a:t>4,</a:t>
              </a:r>
              <a:endParaRPr lang="ko-KR" altLang="en-US" sz="3600" b="1" dirty="0">
                <a:solidFill>
                  <a:schemeClr val="bg1"/>
                </a:solidFill>
                <a:latin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9430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1946050" y="4000716"/>
            <a:ext cx="3712704" cy="230832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6866558" y="1593182"/>
            <a:ext cx="3712704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37" name="TextBox 2"/>
          <p:cNvSpPr txBox="1"/>
          <p:nvPr/>
        </p:nvSpPr>
        <p:spPr>
          <a:xfrm>
            <a:off x="465496" y="203199"/>
            <a:ext cx="916274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8" name="TextBox 3"/>
          <p:cNvSpPr txBox="1"/>
          <p:nvPr/>
        </p:nvSpPr>
        <p:spPr>
          <a:xfrm>
            <a:off x="1498599" y="596750"/>
            <a:ext cx="4877295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train_err_data</a:t>
            </a:r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4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</a:t>
            </a:r>
            <a:endParaRPr sz="4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9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0" name="직사각형 5"/>
          <p:cNvSpPr/>
          <p:nvPr/>
        </p:nvSpPr>
        <p:spPr>
          <a:xfrm>
            <a:off x="-1" y="1278075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1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2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3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4" name="TextBox 24"/>
          <p:cNvSpPr txBox="1"/>
          <p:nvPr/>
        </p:nvSpPr>
        <p:spPr>
          <a:xfrm>
            <a:off x="7012918" y="2495159"/>
            <a:ext cx="5179082" cy="683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train_err_data의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확인합니다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errcode에는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1개의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있습니다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pic>
        <p:nvPicPr>
          <p:cNvPr id="145" name="스크린샷 2022-06-20 오전 10.02.31.png" descr="스크린샷 2022-06-20 오전 10.02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885" y="1648518"/>
            <a:ext cx="6146708" cy="2234115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6" name="스크린샷 2022-06-20 오전 10.05.11.png" descr="스크린샷 2022-06-20 오전 10.05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25328" y="4176254"/>
            <a:ext cx="6245027" cy="1505393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7" name="TextBox 24"/>
          <p:cNvSpPr txBox="1"/>
          <p:nvPr/>
        </p:nvSpPr>
        <p:spPr>
          <a:xfrm>
            <a:off x="2118166" y="4886510"/>
            <a:ext cx="3186654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있는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row를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확인합니다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594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처리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79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16EFBBC3-5CA3-4A87-A293-439CD6185768}"/>
              </a:ext>
            </a:extLst>
          </p:cNvPr>
          <p:cNvSpPr/>
          <p:nvPr/>
        </p:nvSpPr>
        <p:spPr>
          <a:xfrm>
            <a:off x="7433714" y="2982144"/>
            <a:ext cx="449978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51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2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3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4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5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6" name="TextBox 24"/>
          <p:cNvSpPr txBox="1"/>
          <p:nvPr/>
        </p:nvSpPr>
        <p:spPr>
          <a:xfrm>
            <a:off x="7629731" y="3461923"/>
            <a:ext cx="4148219" cy="1573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pP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개의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처리하기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위해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간의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관계를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확인해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봅니다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pP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연속된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중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user_id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time,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errtype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이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같은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row가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확인되어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결측치는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40013으로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채워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넣겠습니다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pic>
        <p:nvPicPr>
          <p:cNvPr id="157" name="스크린샷 2022-06-20 오전 10.17.56.png" descr="스크린샷 2022-06-20 오전 10.17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8225" y="1490024"/>
            <a:ext cx="6527801" cy="459740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2"/>
          <p:cNvSpPr txBox="1"/>
          <p:nvPr/>
        </p:nvSpPr>
        <p:spPr>
          <a:xfrm>
            <a:off x="465496" y="203199"/>
            <a:ext cx="916274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3"/>
          <p:cNvSpPr txBox="1"/>
          <p:nvPr/>
        </p:nvSpPr>
        <p:spPr>
          <a:xfrm>
            <a:off x="1498599" y="596750"/>
            <a:ext cx="4877295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sz="4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train_err_data</a:t>
            </a:r>
            <a:r>
              <a:rPr sz="4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sz="4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</a:t>
            </a:r>
            <a:endParaRPr sz="4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594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결측치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처리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337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5B0B73A-B813-4703-B90E-894D5968F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" y="1451"/>
            <a:ext cx="12188203" cy="6855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CD231E9-DC73-435B-A016-E0E73A897B33}"/>
              </a:ext>
            </a:extLst>
          </p:cNvPr>
          <p:cNvSpPr txBox="1"/>
          <p:nvPr/>
        </p:nvSpPr>
        <p:spPr>
          <a:xfrm>
            <a:off x="6216584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BA9486B-6C5B-4768-8CAD-FA344B0E9F3F}"/>
              </a:ext>
            </a:extLst>
          </p:cNvPr>
          <p:cNvSpPr txBox="1"/>
          <p:nvPr/>
        </p:nvSpPr>
        <p:spPr>
          <a:xfrm>
            <a:off x="11192435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」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00789ED-476F-4BBD-B7C4-90569E34FA07}"/>
              </a:ext>
            </a:extLst>
          </p:cNvPr>
          <p:cNvSpPr txBox="1"/>
          <p:nvPr/>
        </p:nvSpPr>
        <p:spPr>
          <a:xfrm>
            <a:off x="8074529" y="2985066"/>
            <a:ext cx="2068195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MODEL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AF5EE2D-3658-4268-91AD-7CAB2D69DE7F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2D19F09A-689E-4110-842D-9C39F4D66AA2}"/>
              </a:ext>
            </a:extLst>
          </p:cNvPr>
          <p:cNvGrpSpPr/>
          <p:nvPr/>
        </p:nvGrpSpPr>
        <p:grpSpPr>
          <a:xfrm>
            <a:off x="7909747" y="2000519"/>
            <a:ext cx="2397760" cy="769441"/>
            <a:chOff x="7205150" y="2083172"/>
            <a:chExt cx="2397760" cy="76944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xmlns="" id="{82DEFE10-7616-424A-9D84-C2C01A9C0519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89931FDA-B7F7-4129-AC94-897857743709}"/>
                </a:ext>
              </a:extLst>
            </p:cNvPr>
            <p:cNvSpPr txBox="1"/>
            <p:nvPr/>
          </p:nvSpPr>
          <p:spPr>
            <a:xfrm>
              <a:off x="7478872" y="2144727"/>
              <a:ext cx="1765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#Part </a:t>
              </a:r>
              <a:r>
                <a:rPr lang="en-US" altLang="ko-KR" sz="3600" b="1" dirty="0" smtClean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5,</a:t>
              </a:r>
              <a:endParaRPr lang="ko-KR" altLang="en-US" sz="3600" b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741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3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4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5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76" name="TextBox 24"/>
          <p:cNvSpPr txBox="1"/>
          <p:nvPr/>
        </p:nvSpPr>
        <p:spPr>
          <a:xfrm>
            <a:off x="7877927" y="3605782"/>
            <a:ext cx="4148219" cy="683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error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data에서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errtype의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종류와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개수를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보면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29가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제외된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 ~ 42의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숫자를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볼 수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있습니다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pic>
        <p:nvPicPr>
          <p:cNvPr id="177" name="스크린샷 2022-06-20 오전 11.09.12.png" descr="스크린샷 2022-06-20 오전 11.09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5494" y="1647349"/>
            <a:ext cx="6342723" cy="4393891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498599" y="596750"/>
            <a:ext cx="3795268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lang="ko-KR" altLang="en-US" sz="4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학습 데이터 생성</a:t>
            </a:r>
            <a:endParaRPr sz="4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599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3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4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5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6" name="TextBox 24"/>
          <p:cNvSpPr txBox="1"/>
          <p:nvPr/>
        </p:nvSpPr>
        <p:spPr>
          <a:xfrm>
            <a:off x="2399921" y="5053705"/>
            <a:ext cx="7554307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각 </a:t>
            </a:r>
            <a:r>
              <a:rPr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</a:t>
            </a:r>
            <a:r>
              <a:rPr lang="en-US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_id</a:t>
            </a:r>
            <a:r>
              <a:rPr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별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errtype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번호당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error</a:t>
            </a:r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발생횟수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를 </a:t>
            </a:r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학습데이터</a:t>
            </a:r>
            <a:r>
              <a:rPr lang="en-US" altLang="ko-KR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en-US" altLang="ko-KR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train_df</a:t>
            </a:r>
            <a:r>
              <a:rPr lang="en-US" altLang="ko-KR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</a:t>
            </a:r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한다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87" name="스크린샷 2022-06-20 오전 11.06.28.png" descr="스크린샷 2022-06-20 오전 11.06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31007" y="1534993"/>
            <a:ext cx="7129986" cy="302238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498599" y="596750"/>
            <a:ext cx="6007412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lang="ko-KR" altLang="en-US" sz="4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학습 데이터 생성 </a:t>
            </a:r>
            <a:r>
              <a:rPr lang="en-US" altLang="ko-KR" sz="4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en-US" altLang="ko-KR" sz="48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train_df</a:t>
            </a:r>
            <a:endParaRPr sz="4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13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93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94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95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96" name="TextBox 24"/>
          <p:cNvSpPr txBox="1"/>
          <p:nvPr/>
        </p:nvSpPr>
        <p:spPr>
          <a:xfrm>
            <a:off x="820724" y="4741669"/>
            <a:ext cx="6997555" cy="683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target은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problem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data를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사용합니다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user가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불만접수를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한다면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불만접수를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dirty="0" smtClean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하지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않았다면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0으로 </a:t>
            </a:r>
            <a:r>
              <a:rPr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설정합니다</a:t>
            </a:r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pic>
        <p:nvPicPr>
          <p:cNvPr id="197" name="스크린샷 2022-06-20 오전 11.12.01.png" descr="스크린샷 2022-06-20 오전 11.12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724" y="1843494"/>
            <a:ext cx="6997555" cy="208981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8" name="스크린샷 2022-06-20 오전 11.12.15.png" descr="스크린샷 2022-06-20 오전 11.12.1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17083" y="1730720"/>
            <a:ext cx="2732452" cy="4405169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8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0" name="TextBox 3"/>
          <p:cNvSpPr txBox="1"/>
          <p:nvPr/>
        </p:nvSpPr>
        <p:spPr>
          <a:xfrm>
            <a:off x="1498599" y="596750"/>
            <a:ext cx="5675591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lang="ko-KR" altLang="en-US" sz="4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학습 데이터 생성 </a:t>
            </a:r>
            <a:r>
              <a:rPr lang="en-US" altLang="ko-KR" sz="4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target</a:t>
            </a:r>
            <a:endParaRPr sz="4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59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91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92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93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94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pic>
        <p:nvPicPr>
          <p:cNvPr id="295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219" y="1678333"/>
            <a:ext cx="6007101" cy="4508501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- 스태킹은 여러 가지 모델들의 예측값을 최종 모델의 학습 데이터로 사용하는 예측하는 방법 입니다."/>
          <p:cNvSpPr txBox="1"/>
          <p:nvPr/>
        </p:nvSpPr>
        <p:spPr>
          <a:xfrm>
            <a:off x="7151763" y="2343586"/>
            <a:ext cx="3967778" cy="986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700">
                <a:solidFill>
                  <a:srgbClr val="EE232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>
                <a:solidFill>
                  <a:srgbClr val="000000"/>
                </a:solidFill>
              </a:rPr>
              <a:t>-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스태킹</a:t>
            </a:r>
            <a:r>
              <a:rPr dirty="0" err="1">
                <a:solidFill>
                  <a:srgbClr val="A7A7A7"/>
                </a:solidFill>
              </a:rPr>
              <a:t>은</a:t>
            </a:r>
            <a:r>
              <a:rPr dirty="0">
                <a:solidFill>
                  <a:srgbClr val="A7A7A7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여러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가지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모델들의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예측값을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최종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모델의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학습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데이터</a:t>
            </a:r>
            <a:r>
              <a:rPr dirty="0" err="1">
                <a:solidFill>
                  <a:srgbClr val="A7A7A7"/>
                </a:solidFill>
              </a:rPr>
              <a:t>로</a:t>
            </a:r>
            <a:r>
              <a:rPr dirty="0">
                <a:solidFill>
                  <a:srgbClr val="A7A7A7"/>
                </a:solidFill>
              </a:rPr>
              <a:t> </a:t>
            </a:r>
            <a:r>
              <a:rPr dirty="0" err="1">
                <a:solidFill>
                  <a:srgbClr val="A7A7A7"/>
                </a:solidFill>
              </a:rPr>
              <a:t>사용하는</a:t>
            </a:r>
            <a:r>
              <a:rPr dirty="0">
                <a:solidFill>
                  <a:srgbClr val="A7A7A7"/>
                </a:solidFill>
              </a:rPr>
              <a:t> </a:t>
            </a:r>
            <a:r>
              <a:rPr dirty="0" err="1">
                <a:solidFill>
                  <a:srgbClr val="000000"/>
                </a:solidFill>
              </a:rPr>
              <a:t>예측</a:t>
            </a:r>
            <a:r>
              <a:rPr dirty="0" err="1">
                <a:solidFill>
                  <a:srgbClr val="A7A7A7"/>
                </a:solidFill>
              </a:rPr>
              <a:t>하는</a:t>
            </a:r>
            <a:r>
              <a:rPr dirty="0">
                <a:solidFill>
                  <a:srgbClr val="A7A7A7"/>
                </a:solidFill>
              </a:rPr>
              <a:t> </a:t>
            </a:r>
            <a:r>
              <a:rPr dirty="0" err="1">
                <a:solidFill>
                  <a:srgbClr val="A7A7A7"/>
                </a:solidFill>
              </a:rPr>
              <a:t>방법</a:t>
            </a:r>
            <a:r>
              <a:rPr dirty="0">
                <a:solidFill>
                  <a:srgbClr val="A7A7A7"/>
                </a:solidFill>
              </a:rPr>
              <a:t> </a:t>
            </a:r>
            <a:r>
              <a:rPr dirty="0" err="1">
                <a:solidFill>
                  <a:srgbClr val="A7A7A7"/>
                </a:solidFill>
              </a:rPr>
              <a:t>입니다</a:t>
            </a:r>
            <a:r>
              <a:rPr dirty="0">
                <a:solidFill>
                  <a:srgbClr val="A7A7A7"/>
                </a:solidFill>
              </a:rPr>
              <a:t>.</a:t>
            </a:r>
          </a:p>
        </p:txBody>
      </p:sp>
      <p:sp>
        <p:nvSpPr>
          <p:cNvPr id="297" name="TextBox 3"/>
          <p:cNvSpPr txBox="1"/>
          <p:nvPr/>
        </p:nvSpPr>
        <p:spPr>
          <a:xfrm>
            <a:off x="1563627" y="603310"/>
            <a:ext cx="4681408" cy="800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600" spc="-255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Ensemble(Stacking)</a:t>
            </a:r>
          </a:p>
        </p:txBody>
      </p:sp>
      <p:pic>
        <p:nvPicPr>
          <p:cNvPr id="299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43006" y="3876705"/>
            <a:ext cx="5185292" cy="2179033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078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extBox 2"/>
          <p:cNvSpPr txBox="1"/>
          <p:nvPr/>
        </p:nvSpPr>
        <p:spPr>
          <a:xfrm>
            <a:off x="465496" y="203200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 smtClean="0">
                <a:latin typeface="AppleSDGothicNeoB00" panose="02000503000000000000" pitchFamily="2" charset="-127"/>
              </a:rPr>
              <a:t>Part</a:t>
            </a:r>
            <a:r>
              <a:rPr lang="en-US" dirty="0" smtClean="0">
                <a:latin typeface="AppleSDGothicNeoB00" panose="02000503000000000000" pitchFamily="2" charset="-127"/>
              </a:rPr>
              <a:t> 5</a:t>
            </a:r>
            <a:r>
              <a:rPr dirty="0" smtClean="0">
                <a:latin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2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3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4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5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6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307" name="현실 모델 에서 많이 사용되지는 않는다…"/>
          <p:cNvSpPr txBox="1"/>
          <p:nvPr/>
        </p:nvSpPr>
        <p:spPr>
          <a:xfrm>
            <a:off x="6829904" y="1678333"/>
            <a:ext cx="3967778" cy="1900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70447" indent="-170447" defTabSz="457200">
              <a:buSzPct val="100000"/>
              <a:buChar char="-"/>
              <a:defRPr sz="1700">
                <a:solidFill>
                  <a:srgbClr val="A7A7A7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 err="1">
                <a:solidFill>
                  <a:srgbClr val="000000"/>
                </a:solidFill>
              </a:rPr>
              <a:t>현실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모델</a:t>
            </a:r>
            <a:r>
              <a:rPr dirty="0"/>
              <a:t> </a:t>
            </a:r>
            <a:r>
              <a:rPr dirty="0" err="1"/>
              <a:t>에서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많이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사용되지는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않는다</a:t>
            </a:r>
            <a:endParaRPr dirty="0">
              <a:solidFill>
                <a:srgbClr val="000000"/>
              </a:solidFill>
            </a:endParaRPr>
          </a:p>
          <a:p>
            <a:pPr marL="170447" indent="-170447" defTabSz="457200">
              <a:buSzPct val="100000"/>
              <a:buChar char="-"/>
              <a:defRPr sz="1700">
                <a:solidFill>
                  <a:srgbClr val="A7A7A7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 err="1"/>
              <a:t>성능이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올라가는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경우</a:t>
            </a:r>
            <a:r>
              <a:rPr dirty="0" err="1"/>
              <a:t>가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더러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있기때문에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미세한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성능차이가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승부를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결정하는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대회</a:t>
            </a:r>
            <a:r>
              <a:rPr dirty="0" err="1"/>
              <a:t>에서</a:t>
            </a:r>
            <a:r>
              <a:rPr dirty="0"/>
              <a:t> </a:t>
            </a:r>
            <a:r>
              <a:rPr dirty="0" err="1"/>
              <a:t>주로사용된다</a:t>
            </a:r>
            <a:endParaRPr dirty="0"/>
          </a:p>
          <a:p>
            <a:pPr marL="170447" indent="-170447" defTabSz="457200">
              <a:buSzPct val="100000"/>
              <a:buChar char="-"/>
              <a:defRPr sz="1700">
                <a:solidFill>
                  <a:srgbClr val="A7A7A7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 err="1"/>
              <a:t>특히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기본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모델로</a:t>
            </a:r>
            <a:r>
              <a:rPr dirty="0"/>
              <a:t> </a:t>
            </a:r>
            <a:r>
              <a:rPr dirty="0">
                <a:solidFill>
                  <a:srgbClr val="000000"/>
                </a:solidFill>
              </a:rPr>
              <a:t>4개이상</a:t>
            </a:r>
            <a:r>
              <a:rPr dirty="0"/>
              <a:t> </a:t>
            </a:r>
            <a:r>
              <a:rPr dirty="0" err="1"/>
              <a:t>선택해야</a:t>
            </a:r>
            <a:r>
              <a:rPr dirty="0"/>
              <a:t> </a:t>
            </a:r>
            <a:r>
              <a:rPr dirty="0" err="1">
                <a:solidFill>
                  <a:srgbClr val="000000"/>
                </a:solidFill>
              </a:rPr>
              <a:t>좋은성능을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>
                <a:solidFill>
                  <a:srgbClr val="000000"/>
                </a:solidFill>
              </a:rPr>
              <a:t>기대</a:t>
            </a:r>
            <a:r>
              <a:rPr dirty="0"/>
              <a:t> </a:t>
            </a:r>
            <a:r>
              <a:rPr dirty="0" err="1"/>
              <a:t>할수</a:t>
            </a:r>
            <a:r>
              <a:rPr dirty="0"/>
              <a:t> </a:t>
            </a:r>
            <a:r>
              <a:rPr dirty="0" err="1"/>
              <a:t>있다고합니다</a:t>
            </a:r>
            <a:r>
              <a:rPr dirty="0"/>
              <a:t>.</a:t>
            </a:r>
          </a:p>
        </p:txBody>
      </p:sp>
      <p:sp>
        <p:nvSpPr>
          <p:cNvPr id="308" name="TextBox 3"/>
          <p:cNvSpPr txBox="1"/>
          <p:nvPr/>
        </p:nvSpPr>
        <p:spPr>
          <a:xfrm>
            <a:off x="1368946" y="603310"/>
            <a:ext cx="4681408" cy="800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600" spc="-255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Ensemble(Stacking)</a:t>
            </a:r>
          </a:p>
        </p:txBody>
      </p:sp>
      <p:pic>
        <p:nvPicPr>
          <p:cNvPr id="31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2283" y="1977077"/>
            <a:ext cx="5383456" cy="3134545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최종 모델(메타 모델)의 데이터 모습"/>
          <p:cNvSpPr txBox="1"/>
          <p:nvPr/>
        </p:nvSpPr>
        <p:spPr>
          <a:xfrm>
            <a:off x="2618856" y="5415022"/>
            <a:ext cx="2612366" cy="31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1400">
                <a:latin typeface="AppleSDGothicNeoB00"/>
                <a:ea typeface="AppleSDGothicNeoB00"/>
                <a:cs typeface="AppleSDGothicNeoB00"/>
                <a:sym typeface="AppleSDGothicNeoB00"/>
              </a:defRPr>
            </a:lvl1pPr>
          </a:lstStyle>
          <a:p>
            <a:r>
              <a:t>최종 모델(메타 모델)의 데이터 모습 </a:t>
            </a:r>
          </a:p>
        </p:txBody>
      </p:sp>
      <p:pic>
        <p:nvPicPr>
          <p:cNvPr id="312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6101" y="3901506"/>
            <a:ext cx="3654039" cy="2382173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참조 : https://hwi-doc.tistory.com/entry/%EC%8A%A4%ED%83%9C%ED%82%B9Stacking-%EC%99%84%EB%B2%BD-%EC%A0%95%EB%A6%AC"/>
          <p:cNvSpPr txBox="1"/>
          <p:nvPr/>
        </p:nvSpPr>
        <p:spPr>
          <a:xfrm>
            <a:off x="958067" y="6270301"/>
            <a:ext cx="8558759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/>
            </a:lvl1pPr>
          </a:lstStyle>
          <a:p>
            <a:r>
              <a:rPr dirty="0" err="1">
                <a:latin typeface="AppleSDGothicNeoB00" panose="02000503000000000000" pitchFamily="2" charset="-127"/>
              </a:rPr>
              <a:t>참조</a:t>
            </a:r>
            <a:r>
              <a:rPr dirty="0">
                <a:latin typeface="AppleSDGothicNeoB00" panose="02000503000000000000" pitchFamily="2" charset="-127"/>
              </a:rPr>
              <a:t> : https://hwi-doc.tistory.com/entry/%EC%8A%A4%ED%83%9C%ED%82%B9Stacking-%EC%99%84%EB%B2%BD-%EC%A0%95%EB%A6%AC</a:t>
            </a:r>
          </a:p>
        </p:txBody>
      </p:sp>
      <p:sp>
        <p:nvSpPr>
          <p:cNvPr id="15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800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D40696E2-206D-4C7E-8C0A-B84913D688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22E70F4-0DAA-4D1F-A606-D1C0871A6CDC}"/>
              </a:ext>
            </a:extLst>
          </p:cNvPr>
          <p:cNvSpPr txBox="1"/>
          <p:nvPr/>
        </p:nvSpPr>
        <p:spPr>
          <a:xfrm>
            <a:off x="6216584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637BEB5-B81A-4E1A-9B39-2070C64913DB}"/>
              </a:ext>
            </a:extLst>
          </p:cNvPr>
          <p:cNvSpPr txBox="1"/>
          <p:nvPr/>
        </p:nvSpPr>
        <p:spPr>
          <a:xfrm>
            <a:off x="11192435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7825442" y="3044279"/>
            <a:ext cx="37449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 방향성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56D53F47-52CD-4C87-A686-E969988A4254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AE2B50A2-9E44-4DE3-A956-B4122EC0BA28}"/>
              </a:ext>
            </a:extLst>
          </p:cNvPr>
          <p:cNvGrpSpPr/>
          <p:nvPr/>
        </p:nvGrpSpPr>
        <p:grpSpPr>
          <a:xfrm>
            <a:off x="7205150" y="2083172"/>
            <a:ext cx="2397760" cy="769441"/>
            <a:chOff x="7205150" y="2083172"/>
            <a:chExt cx="2397760" cy="769441"/>
          </a:xfrm>
        </p:grpSpPr>
        <p:sp>
          <p:nvSpPr>
            <p:cNvPr id="2" name="직사각형 1">
              <a:extLst>
                <a:ext uri="{FF2B5EF4-FFF2-40B4-BE49-F238E27FC236}">
                  <a16:creationId xmlns="" xmlns:a16="http://schemas.microsoft.com/office/drawing/2014/main" id="{68ED701F-D64E-40AD-8DDA-3DB179A12EE5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7B9D48B6-8A88-4C1B-93DE-9AF83D21D018}"/>
                </a:ext>
              </a:extLst>
            </p:cNvPr>
            <p:cNvSpPr txBox="1"/>
            <p:nvPr/>
          </p:nvSpPr>
          <p:spPr>
            <a:xfrm>
              <a:off x="7394206" y="2144727"/>
              <a:ext cx="17011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AppleSDGothicNeoB00" panose="02000503000000000000" pitchFamily="2" charset="-127"/>
                </a:rPr>
                <a:t>#Part 1,</a:t>
              </a:r>
              <a:endParaRPr lang="ko-KR" altLang="en-US" sz="3600" b="1" dirty="0">
                <a:solidFill>
                  <a:schemeClr val="bg1"/>
                </a:solidFill>
                <a:latin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800835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3"/>
          <p:cNvSpPr txBox="1"/>
          <p:nvPr/>
        </p:nvSpPr>
        <p:spPr>
          <a:xfrm>
            <a:off x="1362534" y="596750"/>
            <a:ext cx="7308502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Random Forest</a:t>
            </a:r>
          </a:p>
        </p:txBody>
      </p:sp>
      <p:sp>
        <p:nvSpPr>
          <p:cNvPr id="222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23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24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25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26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27" name="TextBox 24"/>
          <p:cNvSpPr txBox="1"/>
          <p:nvPr/>
        </p:nvSpPr>
        <p:spPr>
          <a:xfrm>
            <a:off x="679880" y="4673462"/>
            <a:ext cx="603333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/>
              <a:t>Random Forest</a:t>
            </a:r>
          </a:p>
        </p:txBody>
      </p:sp>
      <p:pic>
        <p:nvPicPr>
          <p:cNvPr id="228" name="스크린샷 2022-06-20 오후 2.09.53.png" descr="스크린샷 2022-06-20 오후 2.09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615" y="1728809"/>
            <a:ext cx="6731866" cy="1924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스크린샷 2022-06-20 오후 2.10.05.png" descr="스크린샷 2022-06-20 오후 2.10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04542" y="1744476"/>
            <a:ext cx="4477052" cy="3565436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235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Box 3"/>
          <p:cNvSpPr txBox="1"/>
          <p:nvPr/>
        </p:nvSpPr>
        <p:spPr>
          <a:xfrm>
            <a:off x="1243956" y="603310"/>
            <a:ext cx="7248136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Gradient 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Boost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4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35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36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37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38" name="TextBox 24"/>
          <p:cNvSpPr txBox="1"/>
          <p:nvPr/>
        </p:nvSpPr>
        <p:spPr>
          <a:xfrm>
            <a:off x="6738265" y="5846042"/>
            <a:ext cx="603333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t>Gradient Boosting</a:t>
            </a:r>
          </a:p>
        </p:txBody>
      </p:sp>
      <p:pic>
        <p:nvPicPr>
          <p:cNvPr id="239" name="스크린샷 2022-06-20 오후 2.10.22.png" descr="스크린샷 2022-06-20 오후 2.10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5785" y="1461786"/>
            <a:ext cx="5498399" cy="471699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스크린샷 2022-06-20 오후 2.10.35.png" descr="스크린샷 2022-06-20 오후 2.10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97036" y="1429796"/>
            <a:ext cx="4619021" cy="3575349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253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Box 3"/>
          <p:cNvSpPr txBox="1"/>
          <p:nvPr/>
        </p:nvSpPr>
        <p:spPr>
          <a:xfrm>
            <a:off x="1362534" y="603309"/>
            <a:ext cx="5746067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Cat Boost</a:t>
            </a:r>
          </a:p>
        </p:txBody>
      </p:sp>
      <p:sp>
        <p:nvSpPr>
          <p:cNvPr id="244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45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46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47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48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49" name="TextBox 24"/>
          <p:cNvSpPr txBox="1"/>
          <p:nvPr/>
        </p:nvSpPr>
        <p:spPr>
          <a:xfrm>
            <a:off x="10105791" y="3653914"/>
            <a:ext cx="177035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dirty="0"/>
              <a:t>Cat Boost</a:t>
            </a:r>
          </a:p>
        </p:txBody>
      </p:sp>
      <p:pic>
        <p:nvPicPr>
          <p:cNvPr id="250" name="스크린샷 2022-06-20 오후 2.11.25.png" descr="스크린샷 2022-06-20 오후 2.11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74" y="1383527"/>
            <a:ext cx="3537136" cy="503461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스크린샷 2022-06-20 오후 2.11.40.png" descr="스크린샷 2022-06-20 오후 2.11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44883" y="1383527"/>
            <a:ext cx="5039031" cy="4873515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342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3"/>
          <p:cNvSpPr txBox="1"/>
          <p:nvPr/>
        </p:nvSpPr>
        <p:spPr>
          <a:xfrm>
            <a:off x="1459237" y="601450"/>
            <a:ext cx="5707818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XG Boost</a:t>
            </a:r>
          </a:p>
        </p:txBody>
      </p:sp>
      <p:sp>
        <p:nvSpPr>
          <p:cNvPr id="255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6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7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8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9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60" name="TextBox 24"/>
          <p:cNvSpPr txBox="1"/>
          <p:nvPr/>
        </p:nvSpPr>
        <p:spPr>
          <a:xfrm>
            <a:off x="2611557" y="5702866"/>
            <a:ext cx="177035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t>XG Boost</a:t>
            </a:r>
          </a:p>
        </p:txBody>
      </p:sp>
      <p:pic>
        <p:nvPicPr>
          <p:cNvPr id="261" name="스크린샷 2022-06-20 오후 2.12.06.png" descr="스크린샷 2022-06-20 오후 2.12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842" y="1637015"/>
            <a:ext cx="6433091" cy="35591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스크린샷 2022-06-20 오후 2.12.18.png" descr="스크린샷 2022-06-20 오후 2.12.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5259" y="1585560"/>
            <a:ext cx="4954910" cy="368688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159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3"/>
          <p:cNvSpPr txBox="1"/>
          <p:nvPr/>
        </p:nvSpPr>
        <p:spPr>
          <a:xfrm>
            <a:off x="1362534" y="546977"/>
            <a:ext cx="4671790" cy="800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600" spc="-255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>
                <a:latin typeface="AppleSDGothicNeoB00" panose="02000503000000000000" pitchFamily="2" charset="-127"/>
                <a:ea typeface="AppleSDGothicNeoB00" panose="02000503000000000000" pitchFamily="2" charset="-127"/>
              </a:rPr>
              <a:t>Feature importance</a:t>
            </a:r>
          </a:p>
        </p:txBody>
      </p:sp>
      <p:sp>
        <p:nvSpPr>
          <p:cNvPr id="279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80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81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82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83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pic>
        <p:nvPicPr>
          <p:cNvPr id="284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4010" y="1534007"/>
            <a:ext cx="5021756" cy="4734999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Feature importance를 시각화할 때…"/>
          <p:cNvSpPr txBox="1"/>
          <p:nvPr/>
        </p:nvSpPr>
        <p:spPr>
          <a:xfrm>
            <a:off x="1280595" y="2607630"/>
            <a:ext cx="5021757" cy="2587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600">
                <a:solidFill>
                  <a:srgbClr val="53535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/>
              <a:t>Feature </a:t>
            </a:r>
            <a:r>
              <a:rPr dirty="0" err="1"/>
              <a:t>importance를</a:t>
            </a:r>
            <a:r>
              <a:rPr dirty="0"/>
              <a:t> </a:t>
            </a:r>
            <a:r>
              <a:rPr dirty="0" err="1"/>
              <a:t>시각화할</a:t>
            </a:r>
            <a:r>
              <a:rPr dirty="0"/>
              <a:t> 때</a:t>
            </a:r>
          </a:p>
          <a:p>
            <a:pPr defTabSz="457200">
              <a:defRPr sz="1600">
                <a:solidFill>
                  <a:srgbClr val="53535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endParaRPr dirty="0"/>
          </a:p>
          <a:p>
            <a:pPr defTabSz="457200">
              <a:defRPr sz="1600">
                <a:solidFill>
                  <a:srgbClr val="53535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/>
              <a:t>→ </a:t>
            </a:r>
            <a:r>
              <a:rPr dirty="0" err="1"/>
              <a:t>기본</a:t>
            </a:r>
            <a:r>
              <a:rPr dirty="0"/>
              <a:t> </a:t>
            </a:r>
            <a:r>
              <a:rPr dirty="0" err="1"/>
              <a:t>평가</a:t>
            </a:r>
            <a:r>
              <a:rPr dirty="0"/>
              <a:t> </a:t>
            </a:r>
            <a:r>
              <a:rPr dirty="0" err="1"/>
              <a:t>지료로</a:t>
            </a:r>
            <a:r>
              <a:rPr dirty="0"/>
              <a:t> </a:t>
            </a:r>
            <a:r>
              <a:rPr dirty="0">
                <a:solidFill>
                  <a:schemeClr val="accent6"/>
                </a:solidFill>
              </a:rPr>
              <a:t>f1스코어</a:t>
            </a:r>
            <a:r>
              <a:rPr dirty="0"/>
              <a:t>를 </a:t>
            </a:r>
            <a:r>
              <a:rPr dirty="0" err="1"/>
              <a:t>기반으로</a:t>
            </a:r>
            <a:r>
              <a:rPr dirty="0"/>
              <a:t> 각 </a:t>
            </a:r>
            <a:r>
              <a:rPr dirty="0" err="1"/>
              <a:t>feature의</a:t>
            </a:r>
            <a:r>
              <a:rPr dirty="0"/>
              <a:t> </a:t>
            </a:r>
            <a:r>
              <a:rPr dirty="0" err="1"/>
              <a:t>중요도를</a:t>
            </a:r>
            <a:r>
              <a:rPr dirty="0"/>
              <a:t> </a:t>
            </a:r>
            <a:r>
              <a:rPr dirty="0" err="1"/>
              <a:t>나타냅니다</a:t>
            </a:r>
            <a:r>
              <a:rPr dirty="0"/>
              <a:t>.</a:t>
            </a:r>
          </a:p>
          <a:p>
            <a:pPr defTabSz="457200">
              <a:defRPr sz="1600">
                <a:solidFill>
                  <a:srgbClr val="53535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/>
              <a:t>→ </a:t>
            </a:r>
            <a:r>
              <a:rPr dirty="0" err="1">
                <a:solidFill>
                  <a:schemeClr val="accent6"/>
                </a:solidFill>
              </a:rPr>
              <a:t>사이킷런</a:t>
            </a:r>
            <a:r>
              <a:rPr dirty="0">
                <a:solidFill>
                  <a:schemeClr val="accent6"/>
                </a:solidFill>
              </a:rPr>
              <a:t> </a:t>
            </a:r>
            <a:r>
              <a:rPr dirty="0" err="1">
                <a:solidFill>
                  <a:schemeClr val="accent6"/>
                </a:solidFill>
              </a:rPr>
              <a:t>래퍼</a:t>
            </a:r>
            <a:r>
              <a:rPr dirty="0" err="1"/>
              <a:t>는</a:t>
            </a:r>
            <a:r>
              <a:rPr dirty="0"/>
              <a:t> estimator </a:t>
            </a:r>
            <a:r>
              <a:rPr dirty="0" err="1"/>
              <a:t>객체의</a:t>
            </a:r>
            <a:r>
              <a:rPr dirty="0"/>
              <a:t> feature </a:t>
            </a:r>
            <a:r>
              <a:rPr dirty="0" err="1"/>
              <a:t>importances</a:t>
            </a:r>
            <a:r>
              <a:rPr dirty="0"/>
              <a:t> </a:t>
            </a:r>
            <a:r>
              <a:rPr dirty="0" err="1"/>
              <a:t>속성을</a:t>
            </a:r>
            <a:r>
              <a:rPr dirty="0"/>
              <a:t> </a:t>
            </a:r>
            <a:r>
              <a:rPr dirty="0" err="1"/>
              <a:t>이용해</a:t>
            </a:r>
            <a:r>
              <a:rPr dirty="0"/>
              <a:t> </a:t>
            </a:r>
            <a:r>
              <a:rPr dirty="0" err="1">
                <a:solidFill>
                  <a:schemeClr val="accent6"/>
                </a:solidFill>
              </a:rPr>
              <a:t>시각화</a:t>
            </a:r>
            <a:r>
              <a:rPr dirty="0">
                <a:solidFill>
                  <a:schemeClr val="accent6"/>
                </a:solidFill>
              </a:rPr>
              <a:t> </a:t>
            </a:r>
            <a:r>
              <a:rPr dirty="0" err="1">
                <a:solidFill>
                  <a:schemeClr val="accent6"/>
                </a:solidFill>
              </a:rPr>
              <a:t>코드를</a:t>
            </a:r>
            <a:r>
              <a:rPr dirty="0">
                <a:solidFill>
                  <a:schemeClr val="accent6"/>
                </a:solidFill>
              </a:rPr>
              <a:t> </a:t>
            </a:r>
            <a:r>
              <a:rPr dirty="0" err="1">
                <a:solidFill>
                  <a:schemeClr val="accent6"/>
                </a:solidFill>
              </a:rPr>
              <a:t>직접</a:t>
            </a:r>
            <a:r>
              <a:rPr dirty="0">
                <a:solidFill>
                  <a:schemeClr val="accent6"/>
                </a:solidFill>
              </a:rPr>
              <a:t> </a:t>
            </a:r>
            <a:r>
              <a:rPr dirty="0" err="1">
                <a:solidFill>
                  <a:schemeClr val="accent6"/>
                </a:solidFill>
              </a:rPr>
              <a:t>작성</a:t>
            </a:r>
            <a:r>
              <a:rPr dirty="0" err="1"/>
              <a:t>해야</a:t>
            </a:r>
            <a:r>
              <a:rPr dirty="0"/>
              <a:t> </a:t>
            </a:r>
            <a:r>
              <a:rPr dirty="0" err="1"/>
              <a:t>합니다</a:t>
            </a:r>
            <a:r>
              <a:rPr dirty="0"/>
              <a:t>.</a:t>
            </a:r>
          </a:p>
          <a:p>
            <a:pPr defTabSz="457200">
              <a:defRPr sz="1600">
                <a:solidFill>
                  <a:srgbClr val="535353"/>
                </a:solidFill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/>
              <a:t>→ </a:t>
            </a:r>
            <a:r>
              <a:rPr dirty="0" err="1"/>
              <a:t>반면</a:t>
            </a:r>
            <a:r>
              <a:rPr dirty="0"/>
              <a:t>, </a:t>
            </a:r>
            <a:r>
              <a:rPr dirty="0" err="1">
                <a:solidFill>
                  <a:schemeClr val="accent6"/>
                </a:solidFill>
              </a:rPr>
              <a:t>파이썬</a:t>
            </a:r>
            <a:r>
              <a:rPr dirty="0">
                <a:solidFill>
                  <a:schemeClr val="accent6"/>
                </a:solidFill>
              </a:rPr>
              <a:t> </a:t>
            </a:r>
            <a:r>
              <a:rPr dirty="0" err="1">
                <a:solidFill>
                  <a:schemeClr val="accent6"/>
                </a:solidFill>
              </a:rPr>
              <a:t>래퍼</a:t>
            </a:r>
            <a:r>
              <a:rPr dirty="0" err="1"/>
              <a:t>는</a:t>
            </a:r>
            <a:r>
              <a:rPr dirty="0"/>
              <a:t> </a:t>
            </a:r>
            <a:r>
              <a:rPr dirty="0" err="1">
                <a:solidFill>
                  <a:schemeClr val="accent6"/>
                </a:solidFill>
              </a:rPr>
              <a:t>plot_importance</a:t>
            </a:r>
            <a:r>
              <a:rPr dirty="0">
                <a:solidFill>
                  <a:schemeClr val="accent6"/>
                </a:solidFill>
              </a:rPr>
              <a:t>()</a:t>
            </a:r>
            <a:r>
              <a:rPr dirty="0"/>
              <a:t>를 </a:t>
            </a:r>
            <a:r>
              <a:rPr dirty="0" err="1"/>
              <a:t>이용해</a:t>
            </a:r>
            <a:r>
              <a:rPr dirty="0"/>
              <a:t> </a:t>
            </a:r>
            <a:r>
              <a:rPr dirty="0" err="1"/>
              <a:t>바로</a:t>
            </a:r>
            <a:r>
              <a:rPr dirty="0"/>
              <a:t> </a:t>
            </a:r>
            <a:r>
              <a:rPr dirty="0" err="1"/>
              <a:t>피처</a:t>
            </a:r>
            <a:r>
              <a:rPr dirty="0"/>
              <a:t> </a:t>
            </a:r>
            <a:r>
              <a:rPr dirty="0" err="1"/>
              <a:t>중요</a:t>
            </a:r>
            <a:r>
              <a:rPr dirty="0"/>
              <a:t> </a:t>
            </a:r>
            <a:r>
              <a:rPr dirty="0" err="1"/>
              <a:t>코드를</a:t>
            </a:r>
            <a:r>
              <a:rPr dirty="0"/>
              <a:t> </a:t>
            </a:r>
            <a:r>
              <a:rPr dirty="0" err="1"/>
              <a:t>시각화</a:t>
            </a:r>
            <a:r>
              <a:rPr dirty="0"/>
              <a:t> 할 수 </a:t>
            </a:r>
            <a:r>
              <a:rPr dirty="0" err="1"/>
              <a:t>있습니다</a:t>
            </a:r>
            <a:r>
              <a:rPr dirty="0"/>
              <a:t>.</a:t>
            </a:r>
          </a:p>
        </p:txBody>
      </p:sp>
      <p:sp>
        <p:nvSpPr>
          <p:cNvPr id="13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654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3"/>
          <p:cNvSpPr txBox="1"/>
          <p:nvPr/>
        </p:nvSpPr>
        <p:spPr>
          <a:xfrm>
            <a:off x="1459237" y="601450"/>
            <a:ext cx="5842303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Ensemble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5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6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7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8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9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60" name="TextBox 24"/>
          <p:cNvSpPr txBox="1"/>
          <p:nvPr/>
        </p:nvSpPr>
        <p:spPr>
          <a:xfrm>
            <a:off x="2488557" y="5896765"/>
            <a:ext cx="1770355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Hard Vote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900" y="1448590"/>
            <a:ext cx="4429125" cy="444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052" y="1509966"/>
            <a:ext cx="4457700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4"/>
          <p:cNvSpPr txBox="1"/>
          <p:nvPr/>
        </p:nvSpPr>
        <p:spPr>
          <a:xfrm>
            <a:off x="7907724" y="5855717"/>
            <a:ext cx="1770355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Soft Vote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614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3"/>
          <p:cNvSpPr txBox="1"/>
          <p:nvPr/>
        </p:nvSpPr>
        <p:spPr>
          <a:xfrm>
            <a:off x="1459237" y="601450"/>
            <a:ext cx="5364608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Modeling - </a:t>
            </a:r>
            <a:r>
              <a:rPr lang="en-US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AutoML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5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6" name="직사각형 5"/>
          <p:cNvSpPr/>
          <p:nvPr/>
        </p:nvSpPr>
        <p:spPr>
          <a:xfrm>
            <a:off x="-1" y="1278074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7" name="직사각형 6"/>
          <p:cNvSpPr/>
          <p:nvPr/>
        </p:nvSpPr>
        <p:spPr>
          <a:xfrm>
            <a:off x="-1" y="230443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8" name="직사각형 7"/>
          <p:cNvSpPr/>
          <p:nvPr/>
        </p:nvSpPr>
        <p:spPr>
          <a:xfrm>
            <a:off x="-1" y="3369149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259" name="직사각형 8"/>
          <p:cNvSpPr/>
          <p:nvPr/>
        </p:nvSpPr>
        <p:spPr>
          <a:xfrm>
            <a:off x="-1" y="4433863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/>
          </a:p>
        </p:txBody>
      </p:sp>
      <p:sp>
        <p:nvSpPr>
          <p:cNvPr id="12" name="TextBox 2"/>
          <p:cNvSpPr txBox="1"/>
          <p:nvPr/>
        </p:nvSpPr>
        <p:spPr>
          <a:xfrm>
            <a:off x="465496" y="203199"/>
            <a:ext cx="89703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13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MODEL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302" y="1810432"/>
            <a:ext cx="51054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24"/>
          <p:cNvSpPr txBox="1"/>
          <p:nvPr/>
        </p:nvSpPr>
        <p:spPr>
          <a:xfrm>
            <a:off x="8589508" y="3625261"/>
            <a:ext cx="1770355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600"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en-US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pycaret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3249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그림 3" descr="그림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직사각형 5"/>
          <p:cNvSpPr/>
          <p:nvPr/>
        </p:nvSpPr>
        <p:spPr>
          <a:xfrm>
            <a:off x="0" y="2580639"/>
            <a:ext cx="6096000" cy="1696722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 dirty="0">
              <a:latin typeface="AppleSDGothicNeoB00" panose="02000503000000000000" pitchFamily="2" charset="-127"/>
            </a:endParaRPr>
          </a:p>
        </p:txBody>
      </p:sp>
      <p:sp>
        <p:nvSpPr>
          <p:cNvPr id="242" name="TextBox 4"/>
          <p:cNvSpPr txBox="1"/>
          <p:nvPr/>
        </p:nvSpPr>
        <p:spPr>
          <a:xfrm>
            <a:off x="319441" y="3044278"/>
            <a:ext cx="4139914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400">
                <a:solidFill>
                  <a:srgbClr val="404040"/>
                </a:solidFill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ko-KR" alt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프로젝트를 마치며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43" name="TextBox 7"/>
          <p:cNvSpPr txBox="1"/>
          <p:nvPr/>
        </p:nvSpPr>
        <p:spPr>
          <a:xfrm>
            <a:off x="10076082" y="6588607"/>
            <a:ext cx="2079696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900">
                <a:solidFill>
                  <a:srgbClr val="3B3838"/>
                </a:solidFill>
              </a:defRPr>
            </a:pPr>
            <a:r>
              <a:rPr dirty="0">
                <a:latin typeface="AppleSDGothicNeoB00" panose="02000503000000000000" pitchFamily="2" charset="-127"/>
              </a:rPr>
              <a:t>ⓒ</a:t>
            </a:r>
            <a:r>
              <a:rPr dirty="0" err="1">
                <a:latin typeface="AppleSDGothicNeoB00" panose="02000503000000000000" pitchFamily="2" charset="-127"/>
              </a:rPr>
              <a:t>Saebyeol</a:t>
            </a:r>
            <a:r>
              <a:rPr dirty="0">
                <a:latin typeface="AppleSDGothicNeoB00" panose="02000503000000000000" pitchFamily="2" charset="-127"/>
              </a:rPr>
              <a:t> Yu. </a:t>
            </a:r>
            <a:r>
              <a:rPr dirty="0" err="1">
                <a:latin typeface="AppleSDGothicNeoB00" panose="02000503000000000000" pitchFamily="2" charset="-127"/>
              </a:rPr>
              <a:t>Saebyeol’s</a:t>
            </a:r>
            <a:r>
              <a:rPr dirty="0">
                <a:latin typeface="AppleSDGothicNeoB00" panose="02000503000000000000" pitchFamily="2" charset="-127"/>
              </a:rPr>
              <a:t> PowerPoint</a:t>
            </a:r>
          </a:p>
        </p:txBody>
      </p:sp>
      <p:grpSp>
        <p:nvGrpSpPr>
          <p:cNvPr id="246" name="그룹 6"/>
          <p:cNvGrpSpPr/>
          <p:nvPr/>
        </p:nvGrpSpPr>
        <p:grpSpPr>
          <a:xfrm>
            <a:off x="-2" y="1025158"/>
            <a:ext cx="2397764" cy="769444"/>
            <a:chOff x="-1" y="-1"/>
            <a:chExt cx="2397762" cy="769443"/>
          </a:xfrm>
        </p:grpSpPr>
        <p:sp>
          <p:nvSpPr>
            <p:cNvPr id="244" name="직사각형 8"/>
            <p:cNvSpPr/>
            <p:nvPr/>
          </p:nvSpPr>
          <p:spPr>
            <a:xfrm>
              <a:off x="-1" y="-1"/>
              <a:ext cx="2397762" cy="769443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4">
                      <a:hueOff val="-514285"/>
                      <a:satOff val="-100000"/>
                      <a:lumOff val="5490"/>
                    </a:schemeClr>
                  </a:solidFill>
                </a:defRPr>
              </a:pPr>
              <a:endParaRPr dirty="0">
                <a:latin typeface="AppleSDGothicNeoB00" panose="02000503000000000000" pitchFamily="2" charset="-127"/>
              </a:endParaRPr>
            </a:p>
          </p:txBody>
        </p:sp>
        <p:sp>
          <p:nvSpPr>
            <p:cNvPr id="245" name="TextBox 9"/>
            <p:cNvSpPr txBox="1"/>
            <p:nvPr/>
          </p:nvSpPr>
          <p:spPr>
            <a:xfrm>
              <a:off x="319442" y="61555"/>
              <a:ext cx="1701745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3600" b="1">
                  <a:solidFill>
                    <a:schemeClr val="accent4">
                      <a:hueOff val="-514285"/>
                      <a:satOff val="-100000"/>
                      <a:lumOff val="5490"/>
                    </a:schemeClr>
                  </a:solidFill>
                </a:defRPr>
              </a:lvl1pPr>
            </a:lstStyle>
            <a:p>
              <a:r>
                <a:rPr dirty="0">
                  <a:latin typeface="AppleSDGothicNeoB00" panose="02000503000000000000" pitchFamily="2" charset="-127"/>
                </a:rPr>
                <a:t>#Part </a:t>
              </a:r>
              <a:r>
                <a:rPr lang="en-US" dirty="0" smtClean="0">
                  <a:latin typeface="AppleSDGothicNeoB00" panose="02000503000000000000" pitchFamily="2" charset="-127"/>
                </a:rPr>
                <a:t>6</a:t>
              </a:r>
              <a:r>
                <a:rPr dirty="0" smtClean="0">
                  <a:latin typeface="AppleSDGothicNeoB00" panose="02000503000000000000" pitchFamily="2" charset="-127"/>
                </a:rPr>
                <a:t>,</a:t>
              </a:r>
              <a:endParaRPr dirty="0">
                <a:latin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089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2618B2-3252-426E-A633-836DA0BB20AB}"/>
              </a:ext>
            </a:extLst>
          </p:cNvPr>
          <p:cNvSpPr txBox="1"/>
          <p:nvPr/>
        </p:nvSpPr>
        <p:spPr>
          <a:xfrm>
            <a:off x="1452880" y="401099"/>
            <a:ext cx="8577989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8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모델링을 하면서 자세히 공부했던 부분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xmlns="" id="{1C5A10DF-32A6-4DE9-9DEB-0FE2722FA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162455"/>
              </p:ext>
            </p:extLst>
          </p:nvPr>
        </p:nvGraphicFramePr>
        <p:xfrm>
          <a:off x="1021521" y="1435652"/>
          <a:ext cx="10743236" cy="49694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8580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8580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8580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68580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27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</a:rPr>
                        <a:t>AutoML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</a:rPr>
                        <a:t>Threshold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모델성능평가지표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앙상블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9668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데이콘에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있는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베이스라인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코드와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더불어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공유코드를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살펴보니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pycaret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AutoML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)을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적용한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코드가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있어서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연구해보는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시간을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가졌습니다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현업에서도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많이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활용되는지는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잘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모르겠지만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데이터에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대한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복잡한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처리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없이도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어떤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모델이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성능이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가장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잘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나올지를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대략적으로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예측해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볼 수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있어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편리한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것 </a:t>
                      </a:r>
                      <a:r>
                        <a:rPr lang="en-US" altLang="ko-KR" sz="19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같았습니다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분류문제에서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Threshold를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어떻게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설정하는지에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따라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예측성능이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달라진다는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건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알고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있었지만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막연했던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부분이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있었는데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코딩을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통해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Threshold의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변화에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따른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모델성능평가지표들의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변화를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직접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눈으로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살펴보며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조금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더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이해할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수 </a:t>
                      </a:r>
                      <a:r>
                        <a:rPr lang="en-US" altLang="ko-KR" sz="200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있었습니다</a:t>
                      </a:r>
                      <a:r>
                        <a:rPr lang="en-US" altLang="ko-KR" sz="20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정확도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(Accuracy), </a:t>
                      </a:r>
                      <a:r>
                        <a:rPr lang="en-US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오차행렬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</a:t>
                      </a:r>
                      <a:r>
                        <a:rPr lang="en-US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ConfusionMatrix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),</a:t>
                      </a:r>
                      <a:r>
                        <a:rPr lang="ko-KR" alt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정밀도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(Precision), </a:t>
                      </a:r>
                      <a:r>
                        <a:rPr lang="en-US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재현율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(Recall), F1 Score, ROC AUC </a:t>
                      </a:r>
                      <a:r>
                        <a:rPr lang="ko-KR" alt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등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ko-KR" alt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수업시간에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ko-KR" alt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배우기는</a:t>
                      </a:r>
                      <a:r>
                        <a:rPr 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ko-KR" altLang="en-US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했지만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와닿지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않았던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지표들에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대해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다시한번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정리해보고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,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실제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모델링을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통해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나온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값들을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비교해보면서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이해도를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높이는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유익한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i="0" u="none" strike="noStrike" baseline="0" noProof="0" dirty="0" err="1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시간이였습니다</a:t>
                      </a:r>
                      <a:r>
                        <a:rPr lang="en-US" altLang="ko-KR" sz="2000" b="0" i="0" u="none" strike="noStrike" baseline="0" noProof="0" dirty="0"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 </a:t>
                      </a: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AppleSDGothicNeoB00" panose="02000503000000000000" pitchFamily="2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앙상블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기법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또한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 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여러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모델들을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비교해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볼 수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있었고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보팅과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스태킹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기법을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직접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구현해보면서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각각의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특징에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대해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조금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더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이해할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수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있었습니다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</a:t>
                      </a:r>
                      <a:endParaRPr lang="en-US" altLang="ko-KR" sz="2000" b="0" baseline="0" dirty="0" err="1">
                        <a:solidFill>
                          <a:schemeClr val="bg2">
                            <a:lumMod val="2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또 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앙상블을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한다고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무조건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성능이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높아지는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것은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아니라는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걸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알게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20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되었습니다</a:t>
                      </a:r>
                      <a:r>
                        <a:rPr lang="en-US" altLang="ko-KR" sz="20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0" name="TextBox 2"/>
          <p:cNvSpPr txBox="1"/>
          <p:nvPr/>
        </p:nvSpPr>
        <p:spPr>
          <a:xfrm>
            <a:off x="465496" y="203199"/>
            <a:ext cx="91306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6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1960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2618B2-3252-426E-A633-836DA0BB20AB}"/>
              </a:ext>
            </a:extLst>
          </p:cNvPr>
          <p:cNvSpPr txBox="1"/>
          <p:nvPr/>
        </p:nvSpPr>
        <p:spPr>
          <a:xfrm>
            <a:off x="1452880" y="434230"/>
            <a:ext cx="4556055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4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모델링을 하며 느낀 점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xmlns="" id="{A1978A8A-9B94-4C46-AA43-1AFCE3565B31}"/>
              </a:ext>
            </a:extLst>
          </p:cNvPr>
          <p:cNvSpPr/>
          <p:nvPr/>
        </p:nvSpPr>
        <p:spPr>
          <a:xfrm>
            <a:off x="323890" y="2451759"/>
            <a:ext cx="3713507" cy="3531291"/>
          </a:xfrm>
          <a:prstGeom prst="ellipse">
            <a:avLst/>
          </a:prstGeom>
          <a:pattFill prst="ltUpDiag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F0B8FC7-883B-4059-B4CC-2BCE25917438}"/>
              </a:ext>
            </a:extLst>
          </p:cNvPr>
          <p:cNvSpPr txBox="1"/>
          <p:nvPr/>
        </p:nvSpPr>
        <p:spPr>
          <a:xfrm>
            <a:off x="123543" y="3515343"/>
            <a:ext cx="411487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LightGBM의</a:t>
            </a:r>
            <a:r>
              <a:rPr lang="en-US" sz="24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 </a:t>
            </a:r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성능이</a:t>
            </a:r>
            <a:endParaRPr lang="en-US" sz="2400" dirty="0" err="1">
              <a:latin typeface="AppleSDGothicNeoB00" panose="02000503000000000000" pitchFamily="2" charset="-127"/>
              <a:ea typeface="AppleSDGothicNeoB00" panose="02000503000000000000" pitchFamily="2" charset="-127"/>
              <a:cs typeface="+mn-lt"/>
            </a:endParaRPr>
          </a:p>
          <a:p>
            <a:pPr algn="ctr"/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정말</a:t>
            </a:r>
            <a:r>
              <a:rPr lang="en-US" sz="24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 </a:t>
            </a:r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뛰어나다는</a:t>
            </a:r>
            <a:r>
              <a:rPr lang="en-US" sz="24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 </a:t>
            </a:r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것을</a:t>
            </a:r>
            <a:endParaRPr lang="en-US" sz="2400" dirty="0" err="1">
              <a:latin typeface="AppleSDGothicNeoB00" panose="02000503000000000000" pitchFamily="2" charset="-127"/>
              <a:ea typeface="AppleSDGothicNeoB00" panose="02000503000000000000" pitchFamily="2" charset="-127"/>
              <a:cs typeface="+mn-lt"/>
            </a:endParaRPr>
          </a:p>
          <a:p>
            <a:pPr algn="ctr"/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눈으로</a:t>
            </a:r>
            <a:r>
              <a:rPr lang="en-US" sz="24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 </a:t>
            </a:r>
            <a:r>
              <a:rPr lang="en-US" sz="2400" b="1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확인했습니다</a:t>
            </a:r>
            <a:r>
              <a:rPr lang="en-US" sz="24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.</a:t>
            </a:r>
            <a:endParaRPr lang="en-US" b="1" dirty="0">
              <a:latin typeface="AppleSDGothicNeoB00" panose="02000503000000000000" pitchFamily="2" charset="-127"/>
              <a:ea typeface="AppleSDGothicNeoB00" panose="02000503000000000000" pitchFamily="2" charset="-127"/>
              <a:cs typeface="+mn-lt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DF78BC5D-E2FC-4684-9A37-045153E3E746}"/>
              </a:ext>
            </a:extLst>
          </p:cNvPr>
          <p:cNvGrpSpPr/>
          <p:nvPr/>
        </p:nvGrpSpPr>
        <p:grpSpPr>
          <a:xfrm>
            <a:off x="3590078" y="1443904"/>
            <a:ext cx="5276436" cy="4934089"/>
            <a:chOff x="3757428" y="1765455"/>
            <a:chExt cx="4706699" cy="4401317"/>
          </a:xfrm>
          <a:solidFill>
            <a:schemeClr val="accent1"/>
          </a:solidFill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xmlns="" id="{CBD3CBC1-9877-4285-9282-C6CB06F28E43}"/>
                </a:ext>
              </a:extLst>
            </p:cNvPr>
            <p:cNvSpPr/>
            <p:nvPr/>
          </p:nvSpPr>
          <p:spPr>
            <a:xfrm>
              <a:off x="3757428" y="1765455"/>
              <a:ext cx="4706699" cy="4401317"/>
            </a:xfrm>
            <a:prstGeom prst="ellips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ppleSDGothicNeoB00" panose="02000503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6105D470-AFB6-41AF-AE16-A13938430C53}"/>
                </a:ext>
              </a:extLst>
            </p:cNvPr>
            <p:cNvSpPr txBox="1"/>
            <p:nvPr/>
          </p:nvSpPr>
          <p:spPr>
            <a:xfrm>
              <a:off x="4470461" y="2576729"/>
              <a:ext cx="3146099" cy="2717981"/>
            </a:xfrm>
            <a:prstGeom prst="rect">
              <a:avLst/>
            </a:prstGeom>
            <a:grp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모델별로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굉장히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많은</a:t>
              </a: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parameter가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있는데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비슷한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컨셉의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모델이라면</a:t>
              </a:r>
              <a:endParaRPr 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endParaRP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parameter도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비슷하며</a:t>
              </a:r>
              <a:endParaRPr 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endParaRP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이들을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잘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사용하기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위해서</a:t>
              </a:r>
              <a:endParaRPr 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endParaRP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상당히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많은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연구가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 </a:t>
              </a: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필요하겠다고</a:t>
              </a:r>
              <a:endParaRPr 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endParaRPr>
            </a:p>
            <a:p>
              <a:pPr algn="ctr"/>
              <a:r>
                <a:rPr lang="en-US" sz="24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느꼈습니다</a:t>
              </a:r>
              <a:r>
                <a:rPr 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  <a:cs typeface="+mn-lt"/>
                </a:rPr>
                <a:t>.</a:t>
              </a:r>
              <a:endParaRPr lang="en-US" dirty="0">
                <a:solidFill>
                  <a:schemeClr val="bg1"/>
                </a:solidFill>
                <a:latin typeface="AppleSDGothicNeoB00" panose="02000503000000000000" pitchFamily="2" charset="-127"/>
              </a:endParaRPr>
            </a:p>
          </p:txBody>
        </p:sp>
      </p:grpSp>
      <p:sp>
        <p:nvSpPr>
          <p:cNvPr id="18" name="타원 17">
            <a:extLst>
              <a:ext uri="{FF2B5EF4-FFF2-40B4-BE49-F238E27FC236}">
                <a16:creationId xmlns:a16="http://schemas.microsoft.com/office/drawing/2014/main" xmlns="" id="{BDCE7C03-36CE-3439-742C-2BE6D05B51E8}"/>
              </a:ext>
            </a:extLst>
          </p:cNvPr>
          <p:cNvSpPr/>
          <p:nvPr/>
        </p:nvSpPr>
        <p:spPr>
          <a:xfrm>
            <a:off x="8297281" y="2451758"/>
            <a:ext cx="3713507" cy="3531291"/>
          </a:xfrm>
          <a:prstGeom prst="ellipse">
            <a:avLst/>
          </a:prstGeom>
          <a:pattFill prst="ltUpDiag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EB5A634-6AF7-4423-A87F-E2B91D6083DF}"/>
              </a:ext>
            </a:extLst>
          </p:cNvPr>
          <p:cNvSpPr txBox="1"/>
          <p:nvPr/>
        </p:nvSpPr>
        <p:spPr>
          <a:xfrm>
            <a:off x="8867159" y="3368067"/>
            <a:ext cx="3183123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코드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필사를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처음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endParaRPr lang="ko-KR" altLang="en-US" dirty="0">
              <a:solidFill>
                <a:schemeClr val="accent4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해봤는데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생각보다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</a:p>
          <a:p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많은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도움이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된다는</a:t>
            </a:r>
            <a:endParaRPr lang="en-US" altLang="ko-KR" sz="2400" dirty="0">
              <a:solidFill>
                <a:schemeClr val="accent4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  <a:p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것을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알게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400" dirty="0" err="1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되었습니다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</p:txBody>
      </p:sp>
      <p:sp>
        <p:nvSpPr>
          <p:cNvPr id="19" name="TextBox 2"/>
          <p:cNvSpPr txBox="1"/>
          <p:nvPr/>
        </p:nvSpPr>
        <p:spPr>
          <a:xfrm>
            <a:off x="465496" y="203199"/>
            <a:ext cx="91306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6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6380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1.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78" y="606500"/>
            <a:ext cx="8467383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이번 프로젝트를 통해서 무엇을 얻을 수 있을까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82428F0-8308-4029-85B4-430BBF6E39DF}"/>
              </a:ext>
            </a:extLst>
          </p:cNvPr>
          <p:cNvSpPr/>
          <p:nvPr/>
        </p:nvSpPr>
        <p:spPr>
          <a:xfrm>
            <a:off x="1818640" y="2046297"/>
            <a:ext cx="1033103" cy="923330"/>
          </a:xfrm>
          <a:prstGeom prst="rect">
            <a:avLst/>
          </a:prstGeom>
          <a:solidFill>
            <a:srgbClr val="FD8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119865A6-E1C4-4F93-A1F0-6B485AC1665F}"/>
              </a:ext>
            </a:extLst>
          </p:cNvPr>
          <p:cNvSpPr/>
          <p:nvPr/>
        </p:nvSpPr>
        <p:spPr>
          <a:xfrm>
            <a:off x="3004143" y="2046297"/>
            <a:ext cx="7369217" cy="923330"/>
          </a:xfrm>
          <a:prstGeom prst="rect">
            <a:avLst/>
          </a:prstGeom>
          <a:solidFill>
            <a:srgbClr val="FD8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AE26BB3-689C-4AB8-AB9D-269276C1C506}"/>
              </a:ext>
            </a:extLst>
          </p:cNvPr>
          <p:cNvSpPr txBox="1"/>
          <p:nvPr/>
        </p:nvSpPr>
        <p:spPr>
          <a:xfrm>
            <a:off x="2146678" y="2144752"/>
            <a:ext cx="3770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</a:t>
            </a:r>
            <a:endParaRPr lang="ko-KR" altLang="en-US" sz="4000" b="1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5CB9C52C-9523-483C-90D0-85B2DC9688B9}"/>
              </a:ext>
            </a:extLst>
          </p:cNvPr>
          <p:cNvSpPr txBox="1"/>
          <p:nvPr/>
        </p:nvSpPr>
        <p:spPr>
          <a:xfrm>
            <a:off x="3275545" y="2200185"/>
            <a:ext cx="3945311" cy="61555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400" spc="-15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포트폴리오를 구성한다.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FABE7AB8-74C9-45CF-85BA-84FC68BD850B}"/>
              </a:ext>
            </a:extLst>
          </p:cNvPr>
          <p:cNvGrpSpPr/>
          <p:nvPr/>
        </p:nvGrpSpPr>
        <p:grpSpPr>
          <a:xfrm>
            <a:off x="1818640" y="3439841"/>
            <a:ext cx="8554720" cy="923330"/>
            <a:chOff x="1818640" y="1788161"/>
            <a:chExt cx="8554720" cy="923330"/>
          </a:xfrm>
        </p:grpSpPr>
        <p:sp>
          <p:nvSpPr>
            <p:cNvPr id="20" name="직사각형 19">
              <a:extLst>
                <a:ext uri="{FF2B5EF4-FFF2-40B4-BE49-F238E27FC236}">
                  <a16:creationId xmlns="" xmlns:a16="http://schemas.microsoft.com/office/drawing/2014/main" id="{29D219F4-FF25-419F-A549-BCBFB4AE2AA4}"/>
                </a:ext>
              </a:extLst>
            </p:cNvPr>
            <p:cNvSpPr/>
            <p:nvPr/>
          </p:nvSpPr>
          <p:spPr>
            <a:xfrm>
              <a:off x="1818640" y="1788161"/>
              <a:ext cx="1033103" cy="923330"/>
            </a:xfrm>
            <a:prstGeom prst="rect">
              <a:avLst/>
            </a:prstGeom>
            <a:solidFill>
              <a:srgbClr val="FDA4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="" xmlns:a16="http://schemas.microsoft.com/office/drawing/2014/main" id="{998C3D8E-4097-488D-8254-447959A2300A}"/>
                </a:ext>
              </a:extLst>
            </p:cNvPr>
            <p:cNvSpPr/>
            <p:nvPr/>
          </p:nvSpPr>
          <p:spPr>
            <a:xfrm>
              <a:off x="3004143" y="1788161"/>
              <a:ext cx="7369217" cy="923330"/>
            </a:xfrm>
            <a:prstGeom prst="rect">
              <a:avLst/>
            </a:prstGeom>
            <a:solidFill>
              <a:srgbClr val="FDA4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14158C7B-4FDD-4C57-84CE-837733EC7F5C}"/>
                </a:ext>
              </a:extLst>
            </p:cNvPr>
            <p:cNvSpPr txBox="1"/>
            <p:nvPr/>
          </p:nvSpPr>
          <p:spPr>
            <a:xfrm>
              <a:off x="2096985" y="1886616"/>
              <a:ext cx="47641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</a:t>
              </a:r>
              <a:endParaRPr lang="ko-KR" altLang="en-US" sz="4000" b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1AA2520F-3E05-4798-A6D5-B08B80F9C97A}"/>
                </a:ext>
              </a:extLst>
            </p:cNvPr>
            <p:cNvSpPr txBox="1"/>
            <p:nvPr/>
          </p:nvSpPr>
          <p:spPr>
            <a:xfrm>
              <a:off x="3275545" y="1942049"/>
              <a:ext cx="3684022" cy="615553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3400" spc="-15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배운 내용을 복습한다.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="" xmlns:a16="http://schemas.microsoft.com/office/drawing/2014/main" id="{1AA1C09F-C3B7-4585-B812-40F5C4BEC8B2}"/>
              </a:ext>
            </a:extLst>
          </p:cNvPr>
          <p:cNvGrpSpPr/>
          <p:nvPr/>
        </p:nvGrpSpPr>
        <p:grpSpPr>
          <a:xfrm>
            <a:off x="1818640" y="4833385"/>
            <a:ext cx="8554720" cy="923330"/>
            <a:chOff x="1818640" y="1788161"/>
            <a:chExt cx="8554720" cy="923330"/>
          </a:xfrm>
        </p:grpSpPr>
        <p:sp>
          <p:nvSpPr>
            <p:cNvPr id="27" name="직사각형 26">
              <a:extLst>
                <a:ext uri="{FF2B5EF4-FFF2-40B4-BE49-F238E27FC236}">
                  <a16:creationId xmlns="" xmlns:a16="http://schemas.microsoft.com/office/drawing/2014/main" id="{1309F479-F773-4623-ABB1-46AACB11EB28}"/>
                </a:ext>
              </a:extLst>
            </p:cNvPr>
            <p:cNvSpPr/>
            <p:nvPr/>
          </p:nvSpPr>
          <p:spPr>
            <a:xfrm>
              <a:off x="1818640" y="1788161"/>
              <a:ext cx="1033103" cy="92333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54702B28-3AE9-464E-B9DA-D127C275ED0B}"/>
                </a:ext>
              </a:extLst>
            </p:cNvPr>
            <p:cNvSpPr/>
            <p:nvPr/>
          </p:nvSpPr>
          <p:spPr>
            <a:xfrm>
              <a:off x="3004143" y="1788161"/>
              <a:ext cx="7369217" cy="92333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48786E16-61CA-471D-898A-89D5365A98E1}"/>
                </a:ext>
              </a:extLst>
            </p:cNvPr>
            <p:cNvSpPr txBox="1"/>
            <p:nvPr/>
          </p:nvSpPr>
          <p:spPr>
            <a:xfrm>
              <a:off x="2096985" y="1886616"/>
              <a:ext cx="47641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</a:t>
              </a:r>
              <a:endParaRPr lang="ko-KR" altLang="en-US" sz="4000" b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30CEDAD6-A9D9-4367-9374-0BA400591C87}"/>
                </a:ext>
              </a:extLst>
            </p:cNvPr>
            <p:cNvSpPr txBox="1"/>
            <p:nvPr/>
          </p:nvSpPr>
          <p:spPr>
            <a:xfrm>
              <a:off x="3275545" y="1942049"/>
              <a:ext cx="5925020" cy="615553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3400" spc="-15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팀원들과의</a:t>
              </a:r>
              <a:r>
                <a:rPr lang="ko-KR" altLang="en-US" sz="3400" spc="-15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의사소통 능력을 기른다.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31316" y="203200"/>
            <a:ext cx="1872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 방향성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962427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003085C-CC1B-4996-BDC3-58E7E9103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39DE3B21-52CF-4E1E-9E97-DDCE5F62F984}"/>
              </a:ext>
            </a:extLst>
          </p:cNvPr>
          <p:cNvSpPr/>
          <p:nvPr/>
        </p:nvSpPr>
        <p:spPr>
          <a:xfrm>
            <a:off x="5415280" y="650240"/>
            <a:ext cx="6096000" cy="5557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FFEE9E5-8AFE-4795-BE8F-E60830816179}"/>
              </a:ext>
            </a:extLst>
          </p:cNvPr>
          <p:cNvSpPr txBox="1"/>
          <p:nvPr/>
        </p:nvSpPr>
        <p:spPr>
          <a:xfrm>
            <a:off x="5493123" y="2847959"/>
            <a:ext cx="5883431" cy="30194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개인적인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성취도가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높지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않아서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프로젝트를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시작하기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전부터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걱정이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많이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되었지만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방향을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잘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설정해서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조원들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모두가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함께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성장할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수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있었던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좋은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기회였다고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생각합니다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이번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프로젝트가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평가에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반영되었다면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어떤식으로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방향을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잡았을지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모르겠지만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프로젝트의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취지가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데이터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전처리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,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하이퍼파라미터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튜닝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등에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익숙해지고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EDA와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Feature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Engineering을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바탕으로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그동안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학습한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내용을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복습하는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것이였기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때문에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이런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결과를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거둘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수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있었다고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생각합니다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모델의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성능을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높이는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부분에서는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조금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미흡했을지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몰라도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그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이상의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성장이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있었다고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느꼈기에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16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만족합니다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9E86DF9-BFDF-4F64-ABEF-3ECD90D02C3E}"/>
              </a:ext>
            </a:extLst>
          </p:cNvPr>
          <p:cNvSpPr txBox="1"/>
          <p:nvPr/>
        </p:nvSpPr>
        <p:spPr>
          <a:xfrm>
            <a:off x="5813383" y="1856350"/>
            <a:ext cx="893193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총평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D769CF92-6E1F-40B4-95FB-87E7E18CF2DF}"/>
              </a:ext>
            </a:extLst>
          </p:cNvPr>
          <p:cNvCxnSpPr/>
          <p:nvPr/>
        </p:nvCxnSpPr>
        <p:spPr>
          <a:xfrm>
            <a:off x="5813383" y="2760907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7111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91B2C9D9-D60F-4B79-831F-722BC1F5C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" y="1451"/>
            <a:ext cx="12188203" cy="68550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DAE6CDF5-2704-42C5-BDA2-D7E662B6B36E}"/>
              </a:ext>
            </a:extLst>
          </p:cNvPr>
          <p:cNvGrpSpPr/>
          <p:nvPr/>
        </p:nvGrpSpPr>
        <p:grpSpPr>
          <a:xfrm>
            <a:off x="579119" y="2639396"/>
            <a:ext cx="4921183" cy="1579207"/>
            <a:chOff x="7205150" y="2083172"/>
            <a:chExt cx="2397760" cy="769441"/>
          </a:xfrm>
        </p:grpSpPr>
        <p:sp>
          <p:nvSpPr>
            <p:cNvPr id="5" name="직사각형 4">
              <a:extLst>
                <a:ext uri="{FF2B5EF4-FFF2-40B4-BE49-F238E27FC236}">
                  <a16:creationId xmlns="" xmlns:a16="http://schemas.microsoft.com/office/drawing/2014/main" id="{5934CA4C-7AE6-40C2-9FE0-FC033685D47D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spc="600">
                <a:latin typeface="+mj-ea"/>
                <a:ea typeface="+mj-e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42343CA2-5E94-4F1F-83F7-88350A19BB6D}"/>
                </a:ext>
              </a:extLst>
            </p:cNvPr>
            <p:cNvSpPr txBox="1"/>
            <p:nvPr/>
          </p:nvSpPr>
          <p:spPr>
            <a:xfrm>
              <a:off x="7697115" y="2295440"/>
              <a:ext cx="1413830" cy="34490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4000" b="1" spc="600" dirty="0">
                  <a:solidFill>
                    <a:schemeClr val="bg1"/>
                  </a:solidFill>
                  <a:latin typeface="+mj-ea"/>
                  <a:ea typeface="+mj-ea"/>
                </a:rPr>
                <a:t>감사합니다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3996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194408"/>
            <a:ext cx="971741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altLang="ko-KR" sz="20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1.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 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567179" y="610911"/>
            <a:ext cx="418298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4400" spc="-3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 목표</a:t>
            </a:r>
            <a:endParaRPr lang="ko-KR" altLang="en-US" sz="4400" spc="-3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549F161A-9B61-47C8-BA2D-A7E45B2D1435}"/>
              </a:ext>
            </a:extLst>
          </p:cNvPr>
          <p:cNvSpPr txBox="1"/>
          <p:nvPr/>
        </p:nvSpPr>
        <p:spPr>
          <a:xfrm>
            <a:off x="587720" y="3146684"/>
            <a:ext cx="331665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이번 미니프로젝트를 통해 각자 공부한 지식을 말로 표현해보고</a:t>
            </a:r>
            <a:r>
              <a:rPr lang="en-US" altLang="ko-KR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, </a:t>
            </a:r>
            <a:r>
              <a:rPr lang="ko-KR" alt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상대의 말을 경청함으로써 소통 능력을 향상시키고자 했습니다</a:t>
            </a:r>
            <a:r>
              <a:rPr lang="en-US" altLang="ko-KR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endParaRPr lang="en-US" altLang="ko-KR" sz="2000" dirty="0" smtClean="0"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DCCF6F9D-48C1-4852-985B-B0C415F419BE}"/>
              </a:ext>
            </a:extLst>
          </p:cNvPr>
          <p:cNvSpPr txBox="1"/>
          <p:nvPr/>
        </p:nvSpPr>
        <p:spPr>
          <a:xfrm>
            <a:off x="1131315" y="2341951"/>
            <a:ext cx="236423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커뮤니케이션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="" xmlns:a16="http://schemas.microsoft.com/office/drawing/2014/main" id="{B7CB0198-6F62-43F2-A19B-3401AA9E71FA}"/>
              </a:ext>
            </a:extLst>
          </p:cNvPr>
          <p:cNvCxnSpPr/>
          <p:nvPr/>
        </p:nvCxnSpPr>
        <p:spPr>
          <a:xfrm>
            <a:off x="419773" y="2997259"/>
            <a:ext cx="36525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ED4D01E-25AA-1300-5E40-EC79A725BDCE}"/>
              </a:ext>
            </a:extLst>
          </p:cNvPr>
          <p:cNvSpPr txBox="1"/>
          <p:nvPr/>
        </p:nvSpPr>
        <p:spPr>
          <a:xfrm>
            <a:off x="8692587" y="3180115"/>
            <a:ext cx="3091320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혼자서 해결할 수 없는 문제를 타인과 의논하고 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함</a:t>
            </a:r>
            <a:r>
              <a:rPr lang="ko-KR" altLang="en-US" sz="19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께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고민함으로써 더 나은 결과물을 내볼 수 있는 기회라고 생각했습니다</a:t>
            </a:r>
            <a:r>
              <a:rPr lang="en-US" altLang="ko-KR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endParaRPr lang="ko-KR" altLang="en-US" sz="1900" dirty="0"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C6F99EC-ECC0-725F-D012-AD67169D30D8}"/>
              </a:ext>
            </a:extLst>
          </p:cNvPr>
          <p:cNvSpPr txBox="1"/>
          <p:nvPr/>
        </p:nvSpPr>
        <p:spPr>
          <a:xfrm>
            <a:off x="9543766" y="2341950"/>
            <a:ext cx="125006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시너지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="" xmlns:a16="http://schemas.microsoft.com/office/drawing/2014/main" id="{E30BF04B-7A1E-6DB8-8A87-713D0BD7537C}"/>
              </a:ext>
            </a:extLst>
          </p:cNvPr>
          <p:cNvCxnSpPr>
            <a:cxnSpLocks/>
          </p:cNvCxnSpPr>
          <p:nvPr/>
        </p:nvCxnSpPr>
        <p:spPr>
          <a:xfrm flipV="1">
            <a:off x="8437944" y="2968187"/>
            <a:ext cx="3461711" cy="14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31316" y="203200"/>
            <a:ext cx="1872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 방향성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549F161A-9B61-47C8-BA2D-A7E45B2D1435}"/>
              </a:ext>
            </a:extLst>
          </p:cNvPr>
          <p:cNvSpPr txBox="1"/>
          <p:nvPr/>
        </p:nvSpPr>
        <p:spPr>
          <a:xfrm>
            <a:off x="-5648565" y="2492215"/>
            <a:ext cx="5164687" cy="360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업무를 분담하여 각자 맡은 부분을 열심히 하고 나중에 취합해보는 방식도 좋지만</a:t>
            </a:r>
          </a:p>
          <a:p>
            <a:pPr algn="just">
              <a:lnSpc>
                <a:spcPct val="120000"/>
              </a:lnSpc>
            </a:pP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오프라인 </a:t>
            </a:r>
            <a:r>
              <a:rPr lang="ko-KR" altLang="en-US" sz="19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수강의 장점을 최대한 살리고자 조별 미팅 시간에는 직접 라운지에 모여 의견을 나누고 하루에 최소 한번, 한시간 정도는 만나서 그날 무엇을 했는지 공유를 하기로 했습니다.</a:t>
            </a:r>
          </a:p>
          <a:p>
            <a:pPr algn="just">
              <a:lnSpc>
                <a:spcPct val="120000"/>
              </a:lnSpc>
            </a:pPr>
            <a:r>
              <a:rPr lang="ko-KR" altLang="en-US" sz="19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이쪽 분야로 진로를 결정한 이상 팀원 들과의 의사소통능력은 굉장히 중요하며 그 연습을 미리 해본다는 생각으로 조장님을 중심으로 결과물이 많지 않더라도 각자 한번씩 설명해보는 시간을 가졌습니다.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3066222" y="6093201"/>
            <a:ext cx="25823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또한 조별 미팅 시간에는 직접 라운지에 모여 의견을 나누고 하루에 최소 한번, </a:t>
            </a:r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한시간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정도는 만나서 그날 무엇을 연구하고 고민했는지 공유를 하였습니다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</a:p>
          <a:p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549F161A-9B61-47C8-BA2D-A7E45B2D1435}"/>
              </a:ext>
            </a:extLst>
          </p:cNvPr>
          <p:cNvSpPr txBox="1"/>
          <p:nvPr/>
        </p:nvSpPr>
        <p:spPr>
          <a:xfrm>
            <a:off x="4565917" y="3124369"/>
            <a:ext cx="331665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서로가 서로를 알려주고</a:t>
            </a:r>
            <a:r>
              <a:rPr lang="en-US" altLang="ko-KR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, </a:t>
            </a:r>
            <a:r>
              <a:rPr lang="ko-KR" alt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서로에게 </a:t>
            </a:r>
            <a:r>
              <a:rPr lang="ko-KR" altLang="en-US" sz="20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배움으로서</a:t>
            </a:r>
            <a:r>
              <a:rPr lang="ko-KR" alt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개발자로서 더 성장할 수 있는 기회라고 생각했습니다</a:t>
            </a:r>
            <a:r>
              <a:rPr lang="en-US" altLang="ko-KR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DCCF6F9D-48C1-4852-985B-B0C415F419BE}"/>
              </a:ext>
            </a:extLst>
          </p:cNvPr>
          <p:cNvSpPr txBox="1"/>
          <p:nvPr/>
        </p:nvSpPr>
        <p:spPr>
          <a:xfrm>
            <a:off x="5801101" y="2347457"/>
            <a:ext cx="100838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성장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="" xmlns:a16="http://schemas.microsoft.com/office/drawing/2014/main" id="{B7CB0198-6F62-43F2-A19B-3401AA9E71FA}"/>
              </a:ext>
            </a:extLst>
          </p:cNvPr>
          <p:cNvCxnSpPr/>
          <p:nvPr/>
        </p:nvCxnSpPr>
        <p:spPr>
          <a:xfrm flipV="1">
            <a:off x="4401232" y="2966383"/>
            <a:ext cx="3646025" cy="15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0ED4D01E-25AA-1300-5E40-EC79A725BDCE}"/>
              </a:ext>
            </a:extLst>
          </p:cNvPr>
          <p:cNvSpPr txBox="1"/>
          <p:nvPr/>
        </p:nvSpPr>
        <p:spPr>
          <a:xfrm>
            <a:off x="12465934" y="3175789"/>
            <a:ext cx="3590807" cy="27238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저희 조는 이번 프로젝트를 통해 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여태 배운 </a:t>
            </a:r>
            <a:r>
              <a:rPr lang="ko-KR" altLang="en-US" sz="19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머신러닝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기법을 모두 사용해 볼 수 있는 기회라고 여겼습니다</a:t>
            </a:r>
            <a:r>
              <a:rPr lang="en-US" altLang="ko-KR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 </a:t>
            </a:r>
          </a:p>
          <a:p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기본기를 다질 수 있는 </a:t>
            </a:r>
            <a:r>
              <a:rPr lang="ko-KR" altLang="en-US" sz="19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기회저희</a:t>
            </a:r>
            <a:r>
              <a:rPr lang="ko-KR" altLang="en-US" sz="19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ko-KR" altLang="en-US" sz="19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조는 스스로 실력이 많이 부족하다고 느끼는 조원이 많았던 편이라 프로젝트를 통해 배웠던 내용을 복습하고 부족한 부분을 채운다는 생각으로 임했습니다.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119865A6-E1C4-4F93-A1F0-6B485AC1665F}"/>
              </a:ext>
            </a:extLst>
          </p:cNvPr>
          <p:cNvSpPr/>
          <p:nvPr/>
        </p:nvSpPr>
        <p:spPr>
          <a:xfrm>
            <a:off x="4670761" y="2219178"/>
            <a:ext cx="3211813" cy="707547"/>
          </a:xfrm>
          <a:prstGeom prst="rect">
            <a:avLst/>
          </a:prstGeom>
          <a:solidFill>
            <a:srgbClr val="FD8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80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성장</a:t>
            </a:r>
            <a:endParaRPr lang="ko-KR" altLang="en-US" sz="280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119865A6-E1C4-4F93-A1F0-6B485AC1665F}"/>
              </a:ext>
            </a:extLst>
          </p:cNvPr>
          <p:cNvSpPr/>
          <p:nvPr/>
        </p:nvSpPr>
        <p:spPr>
          <a:xfrm>
            <a:off x="8562892" y="2219178"/>
            <a:ext cx="3211813" cy="707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80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시너지</a:t>
            </a:r>
            <a:endParaRPr lang="ko-KR" altLang="en-US" sz="280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119865A6-E1C4-4F93-A1F0-6B485AC1665F}"/>
              </a:ext>
            </a:extLst>
          </p:cNvPr>
          <p:cNvSpPr/>
          <p:nvPr/>
        </p:nvSpPr>
        <p:spPr>
          <a:xfrm>
            <a:off x="707527" y="2224685"/>
            <a:ext cx="3211813" cy="707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800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커뮤니케이션</a:t>
            </a:r>
            <a:endParaRPr lang="ko-KR" altLang="en-US" sz="2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079590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1.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523218" y="603310"/>
            <a:ext cx="7919156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4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사용자 불편 </a:t>
            </a:r>
            <a:r>
              <a:rPr lang="ko-KR" altLang="en-US" sz="4400" spc="-3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예지를 주제로 </a:t>
            </a:r>
            <a:r>
              <a:rPr lang="ko-KR" altLang="en-US" sz="44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선택한 이유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1367EE1E-E87C-4AE7-80C1-1FFADCC295EE}"/>
              </a:ext>
            </a:extLst>
          </p:cNvPr>
          <p:cNvSpPr/>
          <p:nvPr/>
        </p:nvSpPr>
        <p:spPr>
          <a:xfrm>
            <a:off x="2141432" y="2322339"/>
            <a:ext cx="3525520" cy="2294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21A1911-9F60-4141-ACC2-D5E8BB41D1E9}"/>
              </a:ext>
            </a:extLst>
          </p:cNvPr>
          <p:cNvSpPr txBox="1"/>
          <p:nvPr/>
        </p:nvSpPr>
        <p:spPr>
          <a:xfrm>
            <a:off x="1506744" y="5054498"/>
            <a:ext cx="479490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ko-KR" altLang="en-US" sz="2800" b="1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혼자서는 못 풀 것 같은 </a:t>
            </a:r>
            <a:r>
              <a:rPr lang="ko-KR" altLang="en-US" sz="2800" b="1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문제 선정</a:t>
            </a:r>
            <a:endParaRPr lang="ko-KR" altLang="en-US" sz="2800" b="1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BD076DF-BE35-43DB-B01A-79385B75C0E4}"/>
              </a:ext>
            </a:extLst>
          </p:cNvPr>
          <p:cNvSpPr txBox="1"/>
          <p:nvPr/>
        </p:nvSpPr>
        <p:spPr>
          <a:xfrm>
            <a:off x="-4692213" y="2677877"/>
            <a:ext cx="4557815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다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같이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win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win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하면서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서로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도움을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줄 수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있는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주제를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선정하고자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주말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이틀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 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동안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다섯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가지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주제들을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전부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간략하게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살펴본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뒤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의견을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취합했습니다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CC8A53E-7A50-4AAD-841C-93DB2E5848C5}"/>
              </a:ext>
            </a:extLst>
          </p:cNvPr>
          <p:cNvSpPr txBox="1"/>
          <p:nvPr/>
        </p:nvSpPr>
        <p:spPr>
          <a:xfrm>
            <a:off x="7352096" y="7155436"/>
            <a:ext cx="300736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한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사람당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두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개씩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주제를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고르고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가장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많은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표를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얻은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주제를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 </a:t>
            </a:r>
            <a:r>
              <a:rPr lang="en-US" altLang="ko-KR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선정했습니다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51CE64CF-745C-49E2-B84A-7F62A4F4C8A8}"/>
              </a:ext>
            </a:extLst>
          </p:cNvPr>
          <p:cNvSpPr txBox="1"/>
          <p:nvPr/>
        </p:nvSpPr>
        <p:spPr>
          <a:xfrm>
            <a:off x="7182179" y="5021870"/>
            <a:ext cx="2550698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ko-KR" sz="2800" b="1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투표를 통한 선정</a:t>
            </a:r>
            <a:endParaRPr lang="ko-KR" sz="2000" b="1" dirty="0"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</p:txBody>
      </p:sp>
      <p:pic>
        <p:nvPicPr>
          <p:cNvPr id="2" name="그림 9" descr="텍스트, 실내, 사람, 노트북이(가) 표시된 사진&#10;&#10;자동 생성된 설명">
            <a:extLst>
              <a:ext uri="{FF2B5EF4-FFF2-40B4-BE49-F238E27FC236}">
                <a16:creationId xmlns="" xmlns:a16="http://schemas.microsoft.com/office/drawing/2014/main" id="{5141D96C-9895-0D35-7E91-D4B207C29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068" y="1943905"/>
            <a:ext cx="4965699" cy="2791385"/>
          </a:xfrm>
          <a:prstGeom prst="rect">
            <a:avLst/>
          </a:prstGeom>
        </p:spPr>
      </p:pic>
      <p:pic>
        <p:nvPicPr>
          <p:cNvPr id="10" name="그림 11">
            <a:extLst>
              <a:ext uri="{FF2B5EF4-FFF2-40B4-BE49-F238E27FC236}">
                <a16:creationId xmlns="" xmlns:a16="http://schemas.microsoft.com/office/drawing/2014/main" id="{B4B509D0-39E3-CD63-39BB-DBE742E26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484" y="1946027"/>
            <a:ext cx="3002491" cy="27977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31316" y="203200"/>
            <a:ext cx="1872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 방향성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878667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D40696E2-206D-4C7E-8C0A-B84913D688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22E70F4-0DAA-4D1F-A606-D1C0871A6CDC}"/>
              </a:ext>
            </a:extLst>
          </p:cNvPr>
          <p:cNvSpPr txBox="1"/>
          <p:nvPr/>
        </p:nvSpPr>
        <p:spPr>
          <a:xfrm>
            <a:off x="6216584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637BEB5-B81A-4E1A-9B39-2070C64913DB}"/>
              </a:ext>
            </a:extLst>
          </p:cNvPr>
          <p:cNvSpPr txBox="1"/>
          <p:nvPr/>
        </p:nvSpPr>
        <p:spPr>
          <a:xfrm>
            <a:off x="11192435" y="2261791"/>
            <a:ext cx="192232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800" b="1" dirty="0">
                <a:solidFill>
                  <a:schemeClr val="accent1"/>
                </a:solidFill>
                <a:latin typeface="AppleSDGothicNeoB00" panose="02000503000000000000" pitchFamily="2" charset="-127"/>
              </a:rPr>
              <a:t>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7510482" y="3075057"/>
            <a:ext cx="43540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4000" spc="-150" dirty="0" err="1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4000" spc="-15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4000" spc="-15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소개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56D53F47-52CD-4C87-A686-E969988A4254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68ED701F-D64E-40AD-8DDA-3DB179A12EE5}"/>
              </a:ext>
            </a:extLst>
          </p:cNvPr>
          <p:cNvSpPr/>
          <p:nvPr/>
        </p:nvSpPr>
        <p:spPr>
          <a:xfrm>
            <a:off x="7205150" y="2083172"/>
            <a:ext cx="2397760" cy="7694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B9D48B6-8A88-4C1B-93DE-9AF83D21D018}"/>
              </a:ext>
            </a:extLst>
          </p:cNvPr>
          <p:cNvSpPr txBox="1"/>
          <p:nvPr/>
        </p:nvSpPr>
        <p:spPr>
          <a:xfrm>
            <a:off x="7394206" y="214472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AppleSDGothicNeoB00" panose="02000503000000000000" pitchFamily="2" charset="-127"/>
              </a:rPr>
              <a:t>#Part </a:t>
            </a:r>
            <a:r>
              <a:rPr lang="en-US" altLang="ko-KR" sz="3600" b="1" dirty="0" smtClean="0">
                <a:solidFill>
                  <a:schemeClr val="bg1"/>
                </a:solidFill>
                <a:latin typeface="AppleSDGothicNeoB00" panose="02000503000000000000" pitchFamily="2" charset="-127"/>
              </a:rPr>
              <a:t>2,</a:t>
            </a:r>
            <a:endParaRPr lang="ko-KR" altLang="en-US" sz="3600" b="1" dirty="0">
              <a:solidFill>
                <a:schemeClr val="bg1"/>
              </a:solidFill>
              <a:latin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0508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altLang="ko-KR" sz="2000" dirty="0" smtClean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92168" y="603310"/>
            <a:ext cx="5004896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400" spc="-3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주제에 대한 간략한 설명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549F161A-9B61-47C8-BA2D-A7E45B2D1435}"/>
              </a:ext>
            </a:extLst>
          </p:cNvPr>
          <p:cNvSpPr txBox="1"/>
          <p:nvPr/>
        </p:nvSpPr>
        <p:spPr>
          <a:xfrm>
            <a:off x="937430" y="2490386"/>
            <a:ext cx="516468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다양한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장비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/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서비스에서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일어나는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시스템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데이터를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통해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사용자의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불편을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예지하기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위해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‘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시스템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데이터’와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‘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사용자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불편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발생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데이터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’를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분석하여</a:t>
            </a:r>
            <a:r>
              <a:rPr lang="en-US" sz="2000" dirty="0" smtClean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불편을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느낀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사용자와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불편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en-US" sz="20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요인들을</a:t>
            </a:r>
            <a:r>
              <a:rPr 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 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+mn-lt"/>
              </a:rPr>
              <a:t>찾아주세요.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  <a:cs typeface="Arial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DCCF6F9D-48C1-4852-985B-B0C415F419BE}"/>
              </a:ext>
            </a:extLst>
          </p:cNvPr>
          <p:cNvSpPr txBox="1"/>
          <p:nvPr/>
        </p:nvSpPr>
        <p:spPr>
          <a:xfrm>
            <a:off x="996253" y="1789696"/>
            <a:ext cx="806631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dirty="0">
                <a:solidFill>
                  <a:schemeClr val="bg2">
                    <a:lumMod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배경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="" xmlns:a16="http://schemas.microsoft.com/office/drawing/2014/main" id="{B7CB0198-6F62-43F2-A19B-3401AA9E71FA}"/>
              </a:ext>
            </a:extLst>
          </p:cNvPr>
          <p:cNvCxnSpPr/>
          <p:nvPr/>
        </p:nvCxnSpPr>
        <p:spPr>
          <a:xfrm>
            <a:off x="905680" y="2312916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="" xmlns:a16="http://schemas.microsoft.com/office/drawing/2014/main" id="{B9C32348-B46D-ACC3-6D8B-63CBA130C4E1}"/>
              </a:ext>
            </a:extLst>
          </p:cNvPr>
          <p:cNvCxnSpPr>
            <a:cxnSpLocks/>
          </p:cNvCxnSpPr>
          <p:nvPr/>
        </p:nvCxnSpPr>
        <p:spPr>
          <a:xfrm>
            <a:off x="6403721" y="5191582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35E16B8-156C-7F5E-B409-EFF0BABCDCDF}"/>
              </a:ext>
            </a:extLst>
          </p:cNvPr>
          <p:cNvSpPr txBox="1"/>
          <p:nvPr/>
        </p:nvSpPr>
        <p:spPr>
          <a:xfrm>
            <a:off x="11158008" y="4655394"/>
            <a:ext cx="9334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목적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EB87A99D-25B4-16CC-63E9-AFCA578C2054}"/>
              </a:ext>
            </a:extLst>
          </p:cNvPr>
          <p:cNvSpPr txBox="1"/>
          <p:nvPr/>
        </p:nvSpPr>
        <p:spPr>
          <a:xfrm>
            <a:off x="7012264" y="5369053"/>
            <a:ext cx="508002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rial"/>
              </a:rPr>
              <a:t>데이터를 통해 사용자가 불편을 느끼는 원인 분석</a:t>
            </a:r>
          </a:p>
        </p:txBody>
      </p:sp>
      <p:pic>
        <p:nvPicPr>
          <p:cNvPr id="15" name="그림 15" descr="텍스트이(가) 표시된 사진&#10;&#10;자동 생성된 설명">
            <a:extLst>
              <a:ext uri="{FF2B5EF4-FFF2-40B4-BE49-F238E27FC236}">
                <a16:creationId xmlns="" xmlns:a16="http://schemas.microsoft.com/office/drawing/2014/main" id="{E458F6D4-88E1-4129-BADD-18A4E9281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275" y="1641475"/>
            <a:ext cx="4769908" cy="26860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2473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소개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841649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"/>
          <p:cNvSpPr txBox="1"/>
          <p:nvPr/>
        </p:nvSpPr>
        <p:spPr>
          <a:xfrm>
            <a:off x="465496" y="203199"/>
            <a:ext cx="90345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3B3838"/>
                </a:solidFill>
              </a:defRPr>
            </a:lvl1pPr>
          </a:lstStyle>
          <a:p>
            <a:r>
              <a:rPr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Part </a:t>
            </a:r>
            <a:r>
              <a:rPr lang="en-US"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</a:t>
            </a:r>
            <a:r>
              <a:rPr dirty="0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endParaRPr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8" name="TextBox 3"/>
          <p:cNvSpPr txBox="1"/>
          <p:nvPr/>
        </p:nvSpPr>
        <p:spPr>
          <a:xfrm>
            <a:off x="1560145" y="593198"/>
            <a:ext cx="5310106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400" spc="-300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sz="44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ppleSDGothicNeoB00"/>
                <a:sym typeface="AppleSDGothicNeoB00"/>
              </a:rPr>
              <a:t>3가지의 data </a:t>
            </a:r>
            <a:r>
              <a:rPr sz="44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ppleSDGothicNeoB00"/>
                <a:sym typeface="AppleSDGothicNeoB00"/>
              </a:rPr>
              <a:t>set이</a:t>
            </a:r>
            <a:r>
              <a:rPr sz="44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ppleSDGothicNeoB00"/>
                <a:sym typeface="AppleSDGothicNeoB00"/>
              </a:rPr>
              <a:t> </a:t>
            </a:r>
            <a:r>
              <a:rPr sz="4400" dirty="0" err="1">
                <a:latin typeface="AppleSDGothicNeoB00" panose="02000503000000000000" pitchFamily="2" charset="-127"/>
                <a:ea typeface="AppleSDGothicNeoB00" panose="02000503000000000000" pitchFamily="2" charset="-127"/>
                <a:cs typeface="AppleSDGothicNeoB00"/>
                <a:sym typeface="AppleSDGothicNeoB00"/>
              </a:rPr>
              <a:t>존재</a:t>
            </a:r>
            <a:r>
              <a:rPr sz="4400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AppleSDGothicNeoB00"/>
                <a:sym typeface="AppleSDGothicNeoB00"/>
              </a:rPr>
              <a:t>.</a:t>
            </a:r>
            <a:r>
              <a:rPr sz="44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 </a:t>
            </a:r>
          </a:p>
        </p:txBody>
      </p:sp>
      <p:sp>
        <p:nvSpPr>
          <p:cNvPr id="139" name="직사각형 4"/>
          <p:cNvSpPr/>
          <p:nvPr/>
        </p:nvSpPr>
        <p:spPr>
          <a:xfrm>
            <a:off x="-1" y="213360"/>
            <a:ext cx="121922" cy="106471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0" name="직사각형 5"/>
          <p:cNvSpPr/>
          <p:nvPr/>
        </p:nvSpPr>
        <p:spPr>
          <a:xfrm>
            <a:off x="-1" y="1590600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1" name="직사각형 6"/>
          <p:cNvSpPr/>
          <p:nvPr/>
        </p:nvSpPr>
        <p:spPr>
          <a:xfrm>
            <a:off x="-1" y="2616958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2" name="직사각형 7"/>
          <p:cNvSpPr/>
          <p:nvPr/>
        </p:nvSpPr>
        <p:spPr>
          <a:xfrm>
            <a:off x="-1" y="3681674"/>
            <a:ext cx="121922" cy="106471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3" name="직사각형 8"/>
          <p:cNvSpPr/>
          <p:nvPr/>
        </p:nvSpPr>
        <p:spPr>
          <a:xfrm>
            <a:off x="-1" y="4746388"/>
            <a:ext cx="121922" cy="106471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hueOff val="-514285"/>
                    <a:satOff val="-100000"/>
                    <a:lumOff val="5490"/>
                  </a:schemeClr>
                </a:solidFill>
              </a:defRPr>
            </a:pPr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8" name="삼각형"/>
          <p:cNvSpPr/>
          <p:nvPr/>
        </p:nvSpPr>
        <p:spPr>
          <a:xfrm>
            <a:off x="4915075" y="2852429"/>
            <a:ext cx="2391171" cy="1984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hueOff val="-514285"/>
              <a:satOff val="-100000"/>
              <a:lumOff val="5490"/>
            </a:schemeClr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835FAE4-0918-4C94-B862-E40C23DA8184}"/>
              </a:ext>
            </a:extLst>
          </p:cNvPr>
          <p:cNvSpPr txBox="1"/>
          <p:nvPr/>
        </p:nvSpPr>
        <p:spPr>
          <a:xfrm>
            <a:off x="1148900" y="203200"/>
            <a:ext cx="2473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주제 및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데이터셋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소개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68ED701F-D64E-40AD-8DDA-3DB179A12EE5}"/>
              </a:ext>
            </a:extLst>
          </p:cNvPr>
          <p:cNvSpPr/>
          <p:nvPr/>
        </p:nvSpPr>
        <p:spPr>
          <a:xfrm>
            <a:off x="917220" y="4837405"/>
            <a:ext cx="3997855" cy="7694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train_problem_data</a:t>
            </a:r>
            <a:endParaRPr lang="en-US" altLang="ko-KR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68ED701F-D64E-40AD-8DDA-3DB179A12EE5}"/>
              </a:ext>
            </a:extLst>
          </p:cNvPr>
          <p:cNvSpPr/>
          <p:nvPr/>
        </p:nvSpPr>
        <p:spPr>
          <a:xfrm>
            <a:off x="7306246" y="4837404"/>
            <a:ext cx="3997855" cy="7694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train_quality_data</a:t>
            </a:r>
            <a:endParaRPr lang="en-US" altLang="ko-KR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68ED701F-D64E-40AD-8DDA-3DB179A12EE5}"/>
              </a:ext>
            </a:extLst>
          </p:cNvPr>
          <p:cNvSpPr/>
          <p:nvPr/>
        </p:nvSpPr>
        <p:spPr>
          <a:xfrm>
            <a:off x="4111732" y="2082988"/>
            <a:ext cx="3997855" cy="7694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 smtClean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train_err_data</a:t>
            </a:r>
            <a:endParaRPr lang="en-US" altLang="ko-KR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229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020 pink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FD9693"/>
      </a:accent1>
      <a:accent2>
        <a:srgbClr val="C76843"/>
      </a:accent2>
      <a:accent3>
        <a:srgbClr val="FDB483"/>
      </a:accent3>
      <a:accent4>
        <a:srgbClr val="FFE7E3"/>
      </a:accent4>
      <a:accent5>
        <a:srgbClr val="CF9999"/>
      </a:accent5>
      <a:accent6>
        <a:srgbClr val="F36657"/>
      </a:accent6>
      <a:hlink>
        <a:srgbClr val="262626"/>
      </a:hlink>
      <a:folHlink>
        <a:srgbClr val="262626"/>
      </a:folHlink>
    </a:clrScheme>
    <a:fontScheme name="사용자 지정 2">
      <a:majorFont>
        <a:latin typeface="Arial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91440" tIns="45720" rIns="91440" bIns="45720" rtlCol="0" anchor="t">
        <a:spAutoFit/>
      </a:bodyPr>
      <a:lstStyle>
        <a:defPPr>
          <a:defRPr sz="3200" dirty="0" smtClean="0">
            <a:solidFill>
              <a:schemeClr val="bg2">
                <a:lumMod val="25000"/>
              </a:schemeClr>
            </a:solidFill>
            <a:latin typeface="AppleSDGothicNeoB00" panose="02000503000000000000" pitchFamily="2" charset="-127"/>
            <a:ea typeface="AppleSDGothicNeoB00" panose="02000503000000000000" pitchFamily="2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1350</Words>
  <Application>Microsoft Office PowerPoint</Application>
  <PresentationFormat>사용자 지정</PresentationFormat>
  <Paragraphs>299</Paragraphs>
  <Slides>41</Slides>
  <Notes>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박영수</cp:lastModifiedBy>
  <cp:revision>62</cp:revision>
  <dcterms:created xsi:type="dcterms:W3CDTF">2020-04-05T23:47:55Z</dcterms:created>
  <dcterms:modified xsi:type="dcterms:W3CDTF">2022-06-20T08:15:08Z</dcterms:modified>
</cp:coreProperties>
</file>

<file path=docProps/thumbnail.jpeg>
</file>